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5" r:id="rId1"/>
  </p:sldMasterIdLst>
  <p:sldIdLst>
    <p:sldId id="256" r:id="rId2"/>
    <p:sldId id="257" r:id="rId3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A4D9"/>
    <a:srgbClr val="8DA9DB"/>
    <a:srgbClr val="A7BCE3"/>
    <a:srgbClr val="4472C4"/>
    <a:srgbClr val="7F9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712" autoAdjust="0"/>
  </p:normalViewPr>
  <p:slideViewPr>
    <p:cSldViewPr snapToGrid="0">
      <p:cViewPr>
        <p:scale>
          <a:sx n="110" d="100"/>
          <a:sy n="110" d="100"/>
        </p:scale>
        <p:origin x="197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999" y="-13201"/>
            <a:ext cx="7581008" cy="1071821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4704" y="3748735"/>
            <a:ext cx="4817159" cy="2566631"/>
          </a:xfrm>
        </p:spPr>
        <p:txBody>
          <a:bodyPr anchor="b">
            <a:noAutofit/>
          </a:bodyPr>
          <a:lstStyle>
            <a:lvl1pPr algn="r">
              <a:defRPr sz="4464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04" y="6315364"/>
            <a:ext cx="4817159" cy="1710096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5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3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1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9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7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12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9" y="950383"/>
            <a:ext cx="5247884" cy="5306307"/>
          </a:xfrm>
        </p:spPr>
        <p:txBody>
          <a:bodyPr anchor="ctr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9" y="6969478"/>
            <a:ext cx="5247884" cy="2449174"/>
          </a:xfrm>
        </p:spPr>
        <p:txBody>
          <a:bodyPr anchor="ctr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803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625" y="950383"/>
            <a:ext cx="5020092" cy="4712318"/>
          </a:xfrm>
        </p:spPr>
        <p:txBody>
          <a:bodyPr anchor="ctr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10297" y="5662701"/>
            <a:ext cx="4480748" cy="59399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32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>
              <a:buFontTx/>
              <a:buNone/>
              <a:defRPr/>
            </a:lvl2pPr>
            <a:lvl3pPr marL="755934" indent="0">
              <a:buFontTx/>
              <a:buNone/>
              <a:defRPr/>
            </a:lvl3pPr>
            <a:lvl4pPr marL="1133902" indent="0">
              <a:buFontTx/>
              <a:buNone/>
              <a:defRPr/>
            </a:lvl4pPr>
            <a:lvl5pPr marL="1511869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6969478"/>
            <a:ext cx="5247885" cy="2449174"/>
          </a:xfrm>
        </p:spPr>
        <p:txBody>
          <a:bodyPr anchor="ctr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399075" y="1232221"/>
            <a:ext cx="378082" cy="911682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78567" y="4500221"/>
            <a:ext cx="378082" cy="911682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6774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7" y="3012023"/>
            <a:ext cx="5247885" cy="4046394"/>
          </a:xfrm>
        </p:spPr>
        <p:txBody>
          <a:bodyPr anchor="b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7058418"/>
            <a:ext cx="5247885" cy="2360234"/>
          </a:xfrm>
        </p:spPr>
        <p:txBody>
          <a:bodyPr anchor="t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193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625" y="950383"/>
            <a:ext cx="5020092" cy="4712318"/>
          </a:xfrm>
        </p:spPr>
        <p:txBody>
          <a:bodyPr anchor="ctr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3976" y="6256691"/>
            <a:ext cx="5247886" cy="80172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7967" indent="0">
              <a:buFontTx/>
              <a:buNone/>
              <a:defRPr/>
            </a:lvl2pPr>
            <a:lvl3pPr marL="755934" indent="0">
              <a:buFontTx/>
              <a:buNone/>
              <a:defRPr/>
            </a:lvl3pPr>
            <a:lvl4pPr marL="1133902" indent="0">
              <a:buFontTx/>
              <a:buNone/>
              <a:defRPr/>
            </a:lvl4pPr>
            <a:lvl5pPr marL="1511869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7058418"/>
            <a:ext cx="5247885" cy="2360234"/>
          </a:xfrm>
        </p:spPr>
        <p:txBody>
          <a:bodyPr anchor="t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399075" y="1232221"/>
            <a:ext cx="378082" cy="911682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78567" y="4500221"/>
            <a:ext cx="378082" cy="911682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1262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144" y="950383"/>
            <a:ext cx="5242718" cy="4712318"/>
          </a:xfrm>
        </p:spPr>
        <p:txBody>
          <a:bodyPr anchor="ctr">
            <a:normAutofit/>
          </a:bodyPr>
          <a:lstStyle>
            <a:lvl1pPr algn="l">
              <a:defRPr sz="363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3976" y="6256691"/>
            <a:ext cx="5247886" cy="80172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984">
                <a:solidFill>
                  <a:schemeClr val="accent1"/>
                </a:solidFill>
              </a:defRPr>
            </a:lvl1pPr>
            <a:lvl2pPr marL="377967" indent="0">
              <a:buFontTx/>
              <a:buNone/>
              <a:defRPr/>
            </a:lvl2pPr>
            <a:lvl3pPr marL="755934" indent="0">
              <a:buFontTx/>
              <a:buNone/>
              <a:defRPr/>
            </a:lvl3pPr>
            <a:lvl4pPr marL="1133902" indent="0">
              <a:buFontTx/>
              <a:buNone/>
              <a:defRPr/>
            </a:lvl4pPr>
            <a:lvl5pPr marL="1511869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7058418"/>
            <a:ext cx="5247885" cy="2360234"/>
          </a:xfrm>
        </p:spPr>
        <p:txBody>
          <a:bodyPr anchor="t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2266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061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41660" y="950384"/>
            <a:ext cx="809219" cy="8187158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977" y="950384"/>
            <a:ext cx="4294916" cy="818715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085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97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436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7" y="4210729"/>
            <a:ext cx="5247885" cy="2847691"/>
          </a:xfrm>
        </p:spPr>
        <p:txBody>
          <a:bodyPr anchor="b"/>
          <a:lstStyle>
            <a:lvl1pPr algn="l">
              <a:defRPr sz="3307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7" y="7058417"/>
            <a:ext cx="5247885" cy="1341388"/>
          </a:xfrm>
        </p:spPr>
        <p:txBody>
          <a:bodyPr anchor="t"/>
          <a:lstStyle>
            <a:lvl1pPr marL="0" indent="0" algn="l">
              <a:buNone/>
              <a:defRPr sz="1653">
                <a:solidFill>
                  <a:schemeClr val="tx1"/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54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9" y="950383"/>
            <a:ext cx="5247884" cy="205916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979" y="3368418"/>
            <a:ext cx="2553051" cy="6050232"/>
          </a:xfrm>
        </p:spPr>
        <p:txBody>
          <a:bodyPr>
            <a:normAutofit/>
          </a:bodyPr>
          <a:lstStyle>
            <a:lvl1pPr>
              <a:defRPr sz="1488"/>
            </a:lvl1pPr>
            <a:lvl2pPr>
              <a:defRPr sz="1323"/>
            </a:lvl2pPr>
            <a:lvl3pPr>
              <a:defRPr sz="115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98811" y="3368421"/>
            <a:ext cx="2553052" cy="6050233"/>
          </a:xfrm>
        </p:spPr>
        <p:txBody>
          <a:bodyPr>
            <a:normAutofit/>
          </a:bodyPr>
          <a:lstStyle>
            <a:lvl1pPr>
              <a:defRPr sz="1488"/>
            </a:lvl1pPr>
            <a:lvl2pPr>
              <a:defRPr sz="1323"/>
            </a:lvl2pPr>
            <a:lvl3pPr>
              <a:defRPr sz="1157"/>
            </a:lvl3pPr>
            <a:lvl4pPr>
              <a:defRPr sz="992"/>
            </a:lvl4pPr>
            <a:lvl5pPr>
              <a:defRPr sz="992"/>
            </a:lvl5pPr>
            <a:lvl6pPr>
              <a:defRPr sz="992"/>
            </a:lvl6pPr>
            <a:lvl7pPr>
              <a:defRPr sz="992"/>
            </a:lvl7pPr>
            <a:lvl8pPr>
              <a:defRPr sz="992"/>
            </a:lvl8pPr>
            <a:lvl9pPr>
              <a:defRPr sz="99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11632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8" y="950383"/>
            <a:ext cx="5247884" cy="205916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8" y="3369032"/>
            <a:ext cx="2555170" cy="898409"/>
          </a:xfrm>
        </p:spPr>
        <p:txBody>
          <a:bodyPr anchor="b">
            <a:noAutofit/>
          </a:bodyPr>
          <a:lstStyle>
            <a:lvl1pPr marL="0" indent="0">
              <a:buNone/>
              <a:defRPr sz="1984" b="0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978" y="4267444"/>
            <a:ext cx="2555170" cy="515121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96691" y="3369032"/>
            <a:ext cx="2555170" cy="898409"/>
          </a:xfrm>
        </p:spPr>
        <p:txBody>
          <a:bodyPr anchor="b">
            <a:noAutofit/>
          </a:bodyPr>
          <a:lstStyle>
            <a:lvl1pPr marL="0" indent="0">
              <a:buNone/>
              <a:defRPr sz="1984" b="0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96691" y="4267444"/>
            <a:ext cx="2555170" cy="515121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80930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8" y="950383"/>
            <a:ext cx="5247884" cy="205916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9960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645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8" y="2336365"/>
            <a:ext cx="2306744" cy="1993164"/>
          </a:xfrm>
        </p:spPr>
        <p:txBody>
          <a:bodyPr anchor="b">
            <a:normAutofit/>
          </a:bodyPr>
          <a:lstStyle>
            <a:lvl1pPr>
              <a:defRPr sz="165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502" y="802783"/>
            <a:ext cx="2799359" cy="8615869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978" y="4329529"/>
            <a:ext cx="2306744" cy="4029228"/>
          </a:xfrm>
        </p:spPr>
        <p:txBody>
          <a:bodyPr>
            <a:normAutofit/>
          </a:bodyPr>
          <a:lstStyle>
            <a:lvl1pPr marL="0" indent="0">
              <a:buNone/>
              <a:defRPr sz="1157"/>
            </a:lvl1pPr>
            <a:lvl2pPr marL="283475" indent="0">
              <a:buNone/>
              <a:defRPr sz="868"/>
            </a:lvl2pPr>
            <a:lvl3pPr marL="566951" indent="0">
              <a:buNone/>
              <a:defRPr sz="744"/>
            </a:lvl3pPr>
            <a:lvl4pPr marL="850426" indent="0">
              <a:buNone/>
              <a:defRPr sz="620"/>
            </a:lvl4pPr>
            <a:lvl5pPr marL="1133902" indent="0">
              <a:buNone/>
              <a:defRPr sz="620"/>
            </a:lvl5pPr>
            <a:lvl6pPr marL="1417377" indent="0">
              <a:buNone/>
              <a:defRPr sz="620"/>
            </a:lvl6pPr>
            <a:lvl7pPr marL="1700853" indent="0">
              <a:buNone/>
              <a:defRPr sz="620"/>
            </a:lvl7pPr>
            <a:lvl8pPr marL="1984328" indent="0">
              <a:buNone/>
              <a:defRPr sz="620"/>
            </a:lvl8pPr>
            <a:lvl9pPr marL="2267803" indent="0">
              <a:buNone/>
              <a:defRPr sz="6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9712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78" y="7484269"/>
            <a:ext cx="5247884" cy="883560"/>
          </a:xfrm>
        </p:spPr>
        <p:txBody>
          <a:bodyPr anchor="b">
            <a:normAutofit/>
          </a:bodyPr>
          <a:lstStyle>
            <a:lvl1pPr algn="l">
              <a:defRPr sz="1984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3978" y="950384"/>
            <a:ext cx="5247884" cy="5995581"/>
          </a:xfrm>
        </p:spPr>
        <p:txBody>
          <a:bodyPr anchor="t">
            <a:normAutofit/>
          </a:bodyPr>
          <a:lstStyle>
            <a:lvl1pPr marL="0" indent="0" algn="ctr">
              <a:buNone/>
              <a:defRPr sz="1323"/>
            </a:lvl1pPr>
            <a:lvl2pPr marL="377967" indent="0">
              <a:buNone/>
              <a:defRPr sz="1323"/>
            </a:lvl2pPr>
            <a:lvl3pPr marL="755934" indent="0">
              <a:buNone/>
              <a:defRPr sz="1323"/>
            </a:lvl3pPr>
            <a:lvl4pPr marL="1133902" indent="0">
              <a:buNone/>
              <a:defRPr sz="1323"/>
            </a:lvl4pPr>
            <a:lvl5pPr marL="1511869" indent="0">
              <a:buNone/>
              <a:defRPr sz="1323"/>
            </a:lvl5pPr>
            <a:lvl6pPr marL="1889836" indent="0">
              <a:buNone/>
              <a:defRPr sz="1323"/>
            </a:lvl6pPr>
            <a:lvl7pPr marL="2267803" indent="0">
              <a:buNone/>
              <a:defRPr sz="1323"/>
            </a:lvl7pPr>
            <a:lvl8pPr marL="2645771" indent="0">
              <a:buNone/>
              <a:defRPr sz="1323"/>
            </a:lvl8pPr>
            <a:lvl9pPr marL="3023738" indent="0">
              <a:buNone/>
              <a:defRPr sz="132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978" y="8367830"/>
            <a:ext cx="5247884" cy="1050822"/>
          </a:xfrm>
        </p:spPr>
        <p:txBody>
          <a:bodyPr>
            <a:normAutofit/>
          </a:bodyPr>
          <a:lstStyle>
            <a:lvl1pPr marL="0" indent="0">
              <a:buNone/>
              <a:defRPr sz="992"/>
            </a:lvl1pPr>
            <a:lvl2pPr marL="377967" indent="0">
              <a:buNone/>
              <a:defRPr sz="992"/>
            </a:lvl2pPr>
            <a:lvl3pPr marL="755934" indent="0">
              <a:buNone/>
              <a:defRPr sz="827"/>
            </a:lvl3pPr>
            <a:lvl4pPr marL="1133902" indent="0">
              <a:buNone/>
              <a:defRPr sz="744"/>
            </a:lvl4pPr>
            <a:lvl5pPr marL="1511869" indent="0">
              <a:buNone/>
              <a:defRPr sz="744"/>
            </a:lvl5pPr>
            <a:lvl6pPr marL="1889836" indent="0">
              <a:buNone/>
              <a:defRPr sz="744"/>
            </a:lvl6pPr>
            <a:lvl7pPr marL="2267803" indent="0">
              <a:buNone/>
              <a:defRPr sz="744"/>
            </a:lvl7pPr>
            <a:lvl8pPr marL="2645771" indent="0">
              <a:buNone/>
              <a:defRPr sz="744"/>
            </a:lvl8pPr>
            <a:lvl9pPr marL="3023738" indent="0">
              <a:buNone/>
              <a:defRPr sz="74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0128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7000" y="-13201"/>
            <a:ext cx="7581009" cy="1071821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978" y="950383"/>
            <a:ext cx="5247884" cy="20591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978" y="3368421"/>
            <a:ext cx="5247884" cy="6050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68722" y="9418654"/>
            <a:ext cx="5655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EA781-4305-4265-BFF6-8370AFFF4D58}" type="datetimeFigureOut">
              <a:rPr lang="de-DE" smtClean="0"/>
              <a:t>27.04.2020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3978" y="9418654"/>
            <a:ext cx="3821979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8047" y="9418654"/>
            <a:ext cx="423816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accent1"/>
                </a:solidFill>
              </a:defRPr>
            </a:lvl1pPr>
          </a:lstStyle>
          <a:p>
            <a:fld id="{388266D5-C125-4EF2-996F-BC56BD912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126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55" r:id="rId10"/>
    <p:sldLayoutId id="2147484156" r:id="rId11"/>
    <p:sldLayoutId id="2147484157" r:id="rId12"/>
    <p:sldLayoutId id="2147484158" r:id="rId13"/>
    <p:sldLayoutId id="2147484159" r:id="rId14"/>
    <p:sldLayoutId id="2147484160" r:id="rId15"/>
    <p:sldLayoutId id="2147484161" r:id="rId16"/>
  </p:sldLayoutIdLst>
  <p:txStyles>
    <p:titleStyle>
      <a:lvl1pPr algn="l" defTabSz="377967" rtl="0" eaLnBrk="1" latinLnBrk="0" hangingPunct="1">
        <a:spcBef>
          <a:spcPct val="0"/>
        </a:spcBef>
        <a:buNone/>
        <a:defRPr sz="2976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3475" indent="-283475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8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14197" indent="-236230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44918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5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22885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700853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78820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456787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834754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212722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svg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5" Type="http://schemas.openxmlformats.org/officeDocument/2006/relationships/image" Target="../media/image23.svg"/><Relationship Id="rId2" Type="http://schemas.openxmlformats.org/officeDocument/2006/relationships/hyperlink" Target="https://www.youtube.com/watch?v=jKqkE1xEB2s" TargetMode="Externa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svg"/><Relationship Id="rId23" Type="http://schemas.openxmlformats.org/officeDocument/2006/relationships/image" Target="../media/image21.svg"/><Relationship Id="rId10" Type="http://schemas.openxmlformats.org/officeDocument/2006/relationships/image" Target="../media/image8.png"/><Relationship Id="rId19" Type="http://schemas.openxmlformats.org/officeDocument/2006/relationships/image" Target="../media/image17.svg"/><Relationship Id="rId4" Type="http://schemas.openxmlformats.org/officeDocument/2006/relationships/image" Target="../media/image2.svg"/><Relationship Id="rId9" Type="http://schemas.openxmlformats.org/officeDocument/2006/relationships/image" Target="../media/image7.sv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svg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5" Type="http://schemas.openxmlformats.org/officeDocument/2006/relationships/image" Target="../media/image23.svg"/><Relationship Id="rId2" Type="http://schemas.openxmlformats.org/officeDocument/2006/relationships/hyperlink" Target="https://www.youtube.com/watch?v=jKqkE1xEB2s" TargetMode="Externa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svg"/><Relationship Id="rId23" Type="http://schemas.openxmlformats.org/officeDocument/2006/relationships/image" Target="../media/image21.svg"/><Relationship Id="rId10" Type="http://schemas.openxmlformats.org/officeDocument/2006/relationships/image" Target="../media/image8.png"/><Relationship Id="rId19" Type="http://schemas.openxmlformats.org/officeDocument/2006/relationships/image" Target="../media/image17.svg"/><Relationship Id="rId4" Type="http://schemas.openxmlformats.org/officeDocument/2006/relationships/image" Target="../media/image2.svg"/><Relationship Id="rId9" Type="http://schemas.openxmlformats.org/officeDocument/2006/relationships/image" Target="../media/image7.sv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>
            <a:extLst>
              <a:ext uri="{FF2B5EF4-FFF2-40B4-BE49-F238E27FC236}">
                <a16:creationId xmlns:a16="http://schemas.microsoft.com/office/drawing/2014/main" id="{672FDB16-9F34-4B59-9E20-4370A76D0F38}"/>
              </a:ext>
            </a:extLst>
          </p:cNvPr>
          <p:cNvSpPr txBox="1"/>
          <p:nvPr/>
        </p:nvSpPr>
        <p:spPr>
          <a:xfrm>
            <a:off x="370375" y="4938707"/>
            <a:ext cx="5416575" cy="2027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Sensibilisierungskampagne </a:t>
            </a:r>
          </a:p>
          <a:p>
            <a:pPr algn="ctr">
              <a:spcAft>
                <a:spcPts val="600"/>
              </a:spcAft>
            </a:pP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„Du + Ich gemeinsam. 10 Jahre UN-Konvention über die Rechte von </a:t>
            </a:r>
            <a:b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Menschen mit Behinderungen in Italien“ </a:t>
            </a:r>
          </a:p>
          <a:p>
            <a:pPr marL="87312" lvl="0" algn="ctr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Promotoren: People First, Lebenshilfe Onlus, Dachverband für Soziales und Gesundheit, Arbeitskreis Eltern Behinderter, Sozialgenossenschaft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independent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L, </a:t>
            </a:r>
          </a:p>
          <a:p>
            <a:pPr marL="87312" lvl="0" algn="ctr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Deutsches Bildungsressort, Landesamt für Menschen mit Behinderungen</a:t>
            </a:r>
          </a:p>
          <a:p>
            <a:pPr marL="171450" lvl="0" indent="-84138" algn="ctr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 1 Arbeitsgruppe, 3 Treffen</a:t>
            </a:r>
          </a:p>
          <a:p>
            <a:pPr marL="87312" lvl="0" algn="ctr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 Pressekonferenz</a:t>
            </a:r>
          </a:p>
          <a:p>
            <a:pPr marL="171450" lvl="0" indent="-84138" algn="ctr">
              <a:buFontTx/>
              <a:buChar char="-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Plakataktion und Videospot in Kinos, Zügen und Autobussen </a:t>
            </a:r>
            <a:r>
              <a:rPr lang="de-DE" sz="10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https://www.youtube.com/watch?v=jKqkE1xEB2s</a:t>
            </a:r>
            <a:endParaRPr lang="de-DE" sz="1000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F04B5CE-A11E-4DB8-94AC-100B929AE31B}"/>
              </a:ext>
            </a:extLst>
          </p:cNvPr>
          <p:cNvSpPr/>
          <p:nvPr/>
        </p:nvSpPr>
        <p:spPr>
          <a:xfrm>
            <a:off x="636762" y="6862533"/>
            <a:ext cx="2603907" cy="17763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FCD37E5-4CE5-4574-914A-5FF16C5F5766}"/>
              </a:ext>
            </a:extLst>
          </p:cNvPr>
          <p:cNvSpPr/>
          <p:nvPr/>
        </p:nvSpPr>
        <p:spPr>
          <a:xfrm>
            <a:off x="636763" y="1134864"/>
            <a:ext cx="5276568" cy="2715277"/>
          </a:xfrm>
          <a:prstGeom prst="rect">
            <a:avLst/>
          </a:prstGeom>
          <a:solidFill>
            <a:schemeClr val="tx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1757E56-F0E4-4839-92E6-CE8450E484D3}"/>
              </a:ext>
            </a:extLst>
          </p:cNvPr>
          <p:cNvSpPr/>
          <p:nvPr/>
        </p:nvSpPr>
        <p:spPr>
          <a:xfrm>
            <a:off x="636762" y="3904695"/>
            <a:ext cx="5267041" cy="9658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86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06EE52E-CE77-4B84-BAE7-6AC55366D13F}"/>
              </a:ext>
            </a:extLst>
          </p:cNvPr>
          <p:cNvSpPr/>
          <p:nvPr/>
        </p:nvSpPr>
        <p:spPr>
          <a:xfrm rot="4972728">
            <a:off x="3679165" y="2476011"/>
            <a:ext cx="5720120" cy="357970"/>
          </a:xfrm>
          <a:prstGeom prst="rect">
            <a:avLst/>
          </a:prstGeom>
          <a:noFill/>
        </p:spPr>
        <p:txBody>
          <a:bodyPr wrap="square" lIns="80189" tIns="40094" rIns="80189" bIns="40094">
            <a:spAutoFit/>
          </a:bodyPr>
          <a:lstStyle/>
          <a:p>
            <a:pPr algn="ctr"/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Tätigkeitsjahr 2019 </a:t>
            </a:r>
            <a:r>
              <a:rPr lang="de-DE" dirty="0">
                <a:solidFill>
                  <a:schemeClr val="bg1">
                    <a:lumMod val="10000"/>
                  </a:schemeClr>
                </a:solidFill>
              </a:rPr>
              <a:t>– </a:t>
            </a:r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Short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facts</a:t>
            </a:r>
            <a:endParaRPr lang="de-DE" sz="1754" b="1" dirty="0">
              <a:ln w="0"/>
              <a:solidFill>
                <a:schemeClr val="bg1">
                  <a:lumMod val="1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Grafik 10" descr="Chat">
            <a:extLst>
              <a:ext uri="{FF2B5EF4-FFF2-40B4-BE49-F238E27FC236}">
                <a16:creationId xmlns:a16="http://schemas.microsoft.com/office/drawing/2014/main" id="{D2D77854-05F8-4C06-8C4B-0D64DF7B6A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5016" y="4176385"/>
            <a:ext cx="581501" cy="581501"/>
          </a:xfrm>
          <a:prstGeom prst="rect">
            <a:avLst/>
          </a:prstGeom>
        </p:spPr>
      </p:pic>
      <p:sp>
        <p:nvSpPr>
          <p:cNvPr id="33" name="Rectangle 4">
            <a:extLst>
              <a:ext uri="{FF2B5EF4-FFF2-40B4-BE49-F238E27FC236}">
                <a16:creationId xmlns:a16="http://schemas.microsoft.com/office/drawing/2014/main" id="{7DEA0DC3-B1D1-483E-8801-EE1BDF093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586" y="5944907"/>
            <a:ext cx="690459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10653805-8D28-4A6F-A945-4C5C01F9A5A9}"/>
              </a:ext>
            </a:extLst>
          </p:cNvPr>
          <p:cNvSpPr/>
          <p:nvPr/>
        </p:nvSpPr>
        <p:spPr>
          <a:xfrm>
            <a:off x="636761" y="4926806"/>
            <a:ext cx="5276567" cy="18689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50BC1F0-17FD-4B7D-AB17-02D7350CCC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3400" y="44002"/>
            <a:ext cx="1743312" cy="956993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A332CEE8-AB72-44BE-A719-020AF506B5DD}"/>
              </a:ext>
            </a:extLst>
          </p:cNvPr>
          <p:cNvSpPr txBox="1"/>
          <p:nvPr/>
        </p:nvSpPr>
        <p:spPr>
          <a:xfrm>
            <a:off x="2337432" y="1119052"/>
            <a:ext cx="1707655" cy="310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JAHRESTHEMEN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AAFAAAD-8E0E-46A7-BA03-60D28F29348E}"/>
              </a:ext>
            </a:extLst>
          </p:cNvPr>
          <p:cNvSpPr txBox="1"/>
          <p:nvPr/>
        </p:nvSpPr>
        <p:spPr>
          <a:xfrm>
            <a:off x="654068" y="1429202"/>
            <a:ext cx="2698533" cy="2597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Arbeit und Inklusion von Menschen </a:t>
            </a:r>
            <a:b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mit Behinderungen in Südtirol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Treffen Vorstellung von Maßnahmen und Daten durch Ressort Arbeit und Amt für Menschen mit Behinderungen</a:t>
            </a:r>
          </a:p>
          <a:p>
            <a:pPr lvl="0"/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Expert/-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inneninterviews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zum Thema</a:t>
            </a:r>
          </a:p>
          <a:p>
            <a:pPr lvl="0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Vorstellung der Stellungnahme mit Handlungsempfehlungen</a:t>
            </a:r>
          </a:p>
          <a:p>
            <a:pPr lvl="0"/>
            <a:endParaRPr lang="de-DE" sz="1052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PUBLIKATION: Forderungen und Handlungsempfehlungen zur beruflichen Inklusion von Menschen mit</a:t>
            </a:r>
            <a:b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Behinderungen in Südtirol</a:t>
            </a:r>
          </a:p>
          <a:p>
            <a:pPr lvl="0"/>
            <a:endParaRPr lang="de-DE" sz="1052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8D6F644-2CDD-4303-8F27-A9AB84BB197D}"/>
              </a:ext>
            </a:extLst>
          </p:cNvPr>
          <p:cNvSpPr txBox="1"/>
          <p:nvPr/>
        </p:nvSpPr>
        <p:spPr>
          <a:xfrm>
            <a:off x="3341334" y="1413817"/>
            <a:ext cx="2520095" cy="243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Mobilität und Zugänglichkeit von Menschen</a:t>
            </a:r>
            <a:b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mit Behinderungen in Südtirol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Interne Arbeitsgruppe zur Planung der </a:t>
            </a:r>
          </a:p>
          <a:p>
            <a:pPr lvl="0" algn="r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öffentlichen Sitzung</a:t>
            </a:r>
          </a:p>
          <a:p>
            <a:pPr lvl="0" algn="r"/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Öffentliche Sitzung mit Ergebnissammlung </a:t>
            </a:r>
          </a:p>
          <a:p>
            <a:pPr lvl="0" algn="r"/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Ausarbeitung Stellungnahme mit Handlungsempfehlungen</a:t>
            </a:r>
          </a:p>
          <a:p>
            <a:pPr lvl="0" algn="r"/>
            <a:endParaRPr lang="de-DE" sz="1050" b="1" dirty="0">
              <a:solidFill>
                <a:schemeClr val="bg1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PUBLIKATION: Forderungen und Handlungsempfehlungen zur Mobilität und Zugänglichkeit von Menschen mit Behinderungen in Südtirol</a:t>
            </a:r>
            <a:endParaRPr lang="de-DE" sz="1052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" name="Grafik 6" descr="Zielgruppe">
            <a:extLst>
              <a:ext uri="{FF2B5EF4-FFF2-40B4-BE49-F238E27FC236}">
                <a16:creationId xmlns:a16="http://schemas.microsoft.com/office/drawing/2014/main" id="{D387E175-4C4E-4C09-A2BE-6C4CB86E3D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39707" y="5061699"/>
            <a:ext cx="607817" cy="607817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FB9B401A-96A8-40DF-846E-7F0D0BC86FFD}"/>
              </a:ext>
            </a:extLst>
          </p:cNvPr>
          <p:cNvSpPr txBox="1"/>
          <p:nvPr/>
        </p:nvSpPr>
        <p:spPr>
          <a:xfrm>
            <a:off x="3260865" y="6929857"/>
            <a:ext cx="2583942" cy="1663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Netzwerkarbeit</a:t>
            </a:r>
            <a:b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de-DE" sz="1052" b="1" cap="all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>
              <a:lnSpc>
                <a:spcPts val="1400"/>
              </a:lnSpc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 Treffen mit verschiedenen lokalen Netzwerkpartnern </a:t>
            </a:r>
          </a:p>
          <a:p>
            <a:pPr marL="228600" lvl="0" indent="-228600" algn="r">
              <a:lnSpc>
                <a:spcPts val="1400"/>
              </a:lnSpc>
              <a:buAutoNum type="arabicPlain" startAt="20"/>
            </a:pP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>
              <a:lnSpc>
                <a:spcPts val="1400"/>
              </a:lnSpc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Treffen mit Tiroler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Monitoringausschuss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>
              <a:lnSpc>
                <a:spcPts val="1400"/>
              </a:lnSpc>
            </a:pPr>
            <a:b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  Treffen mit politischen Entscheidungsträger/-innen</a:t>
            </a:r>
          </a:p>
        </p:txBody>
      </p:sp>
      <p:pic>
        <p:nvPicPr>
          <p:cNvPr id="10" name="Grafik 9" descr="Zug">
            <a:extLst>
              <a:ext uri="{FF2B5EF4-FFF2-40B4-BE49-F238E27FC236}">
                <a16:creationId xmlns:a16="http://schemas.microsoft.com/office/drawing/2014/main" id="{76C6504E-BB54-44E5-83A3-51515D9DAB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30843" y="7250649"/>
            <a:ext cx="333639" cy="333639"/>
          </a:xfrm>
          <a:prstGeom prst="rect">
            <a:avLst/>
          </a:prstGeom>
        </p:spPr>
      </p:pic>
      <p:pic>
        <p:nvPicPr>
          <p:cNvPr id="21" name="Grafik 20" descr="Auto">
            <a:extLst>
              <a:ext uri="{FF2B5EF4-FFF2-40B4-BE49-F238E27FC236}">
                <a16:creationId xmlns:a16="http://schemas.microsoft.com/office/drawing/2014/main" id="{48B38549-2FEE-457A-85E1-7040B0458DC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574420" y="7649952"/>
            <a:ext cx="428754" cy="428754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25226770-BB03-47B8-B0BA-02D52D80D143}"/>
              </a:ext>
            </a:extLst>
          </p:cNvPr>
          <p:cNvSpPr/>
          <p:nvPr/>
        </p:nvSpPr>
        <p:spPr>
          <a:xfrm>
            <a:off x="618267" y="7193288"/>
            <a:ext cx="2402366" cy="309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Intervention Barrierefreier Bahnhof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77308A7-10DA-42CC-BF7A-516DD7CCE8EA}"/>
              </a:ext>
            </a:extLst>
          </p:cNvPr>
          <p:cNvSpPr/>
          <p:nvPr/>
        </p:nvSpPr>
        <p:spPr>
          <a:xfrm>
            <a:off x="625972" y="7554802"/>
            <a:ext cx="260884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Interventionen Parkplätze für </a:t>
            </a:r>
            <a:b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Menschen mit Behinderungen</a:t>
            </a:r>
          </a:p>
        </p:txBody>
      </p:sp>
      <p:pic>
        <p:nvPicPr>
          <p:cNvPr id="41" name="Grafik 40" descr="Universeller Zugriff">
            <a:extLst>
              <a:ext uri="{FF2B5EF4-FFF2-40B4-BE49-F238E27FC236}">
                <a16:creationId xmlns:a16="http://schemas.microsoft.com/office/drawing/2014/main" id="{34FE15A2-47D9-4E66-A27C-A05C805927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26997" y="2515610"/>
            <a:ext cx="588280" cy="588280"/>
          </a:xfrm>
          <a:prstGeom prst="rect">
            <a:avLst/>
          </a:prstGeom>
        </p:spPr>
      </p:pic>
      <p:sp>
        <p:nvSpPr>
          <p:cNvPr id="50" name="Rechteck 49">
            <a:extLst>
              <a:ext uri="{FF2B5EF4-FFF2-40B4-BE49-F238E27FC236}">
                <a16:creationId xmlns:a16="http://schemas.microsoft.com/office/drawing/2014/main" id="{A43F77B4-D9A3-4FBC-9822-8746C995482A}"/>
              </a:ext>
            </a:extLst>
          </p:cNvPr>
          <p:cNvSpPr/>
          <p:nvPr/>
        </p:nvSpPr>
        <p:spPr>
          <a:xfrm>
            <a:off x="3297760" y="6873300"/>
            <a:ext cx="2615567" cy="17656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ECB97DBD-5F0E-4B95-AB72-5FE1BFF2976C}"/>
              </a:ext>
            </a:extLst>
          </p:cNvPr>
          <p:cNvSpPr txBox="1"/>
          <p:nvPr/>
        </p:nvSpPr>
        <p:spPr>
          <a:xfrm>
            <a:off x="618267" y="6848246"/>
            <a:ext cx="2953307" cy="310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Interventionen und Stellungnahmen</a:t>
            </a:r>
          </a:p>
        </p:txBody>
      </p:sp>
      <p:pic>
        <p:nvPicPr>
          <p:cNvPr id="51" name="Grafik 50" descr="Händedruck">
            <a:extLst>
              <a:ext uri="{FF2B5EF4-FFF2-40B4-BE49-F238E27FC236}">
                <a16:creationId xmlns:a16="http://schemas.microsoft.com/office/drawing/2014/main" id="{C7AC18EC-C283-4453-A578-00CDDFD8A51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413958" y="6903013"/>
            <a:ext cx="461206" cy="461206"/>
          </a:xfrm>
          <a:prstGeom prst="rect">
            <a:avLst/>
          </a:prstGeom>
        </p:spPr>
      </p:pic>
      <p:pic>
        <p:nvPicPr>
          <p:cNvPr id="53" name="Grafik 52" descr="Besprechung">
            <a:extLst>
              <a:ext uri="{FF2B5EF4-FFF2-40B4-BE49-F238E27FC236}">
                <a16:creationId xmlns:a16="http://schemas.microsoft.com/office/drawing/2014/main" id="{5FC660FC-0648-4B47-87EC-C98F1F6A696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463700" y="8192062"/>
            <a:ext cx="386983" cy="38698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B86BF4C-E505-4E63-982B-75E55897748D}"/>
              </a:ext>
            </a:extLst>
          </p:cNvPr>
          <p:cNvSpPr txBox="1"/>
          <p:nvPr/>
        </p:nvSpPr>
        <p:spPr>
          <a:xfrm rot="16200000">
            <a:off x="4172267" y="7208613"/>
            <a:ext cx="61465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Geschäftsstelle Büro der Gleichstellungsrätin – </a:t>
            </a:r>
            <a:r>
              <a:rPr lang="de-DE" sz="110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Cavourstrasse</a:t>
            </a:r>
            <a:r>
              <a:rPr lang="de-DE" sz="11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23/c – 30100 Bozen</a:t>
            </a:r>
            <a:br>
              <a:rPr lang="de-DE" sz="11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0471946003 – info@gleichstellungsraetin-bz.org – www.gleichstellungsraetin-bz.org</a:t>
            </a:r>
          </a:p>
        </p:txBody>
      </p:sp>
      <p:pic>
        <p:nvPicPr>
          <p:cNvPr id="6" name="Grafik 5" descr="Sanduhr">
            <a:extLst>
              <a:ext uri="{FF2B5EF4-FFF2-40B4-BE49-F238E27FC236}">
                <a16:creationId xmlns:a16="http://schemas.microsoft.com/office/drawing/2014/main" id="{C0537023-0E45-477E-80AA-B8B3B5D659B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185669" y="4186996"/>
            <a:ext cx="514148" cy="514148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61607301-C76D-417D-A5E5-B644662DD7D6}"/>
              </a:ext>
            </a:extLst>
          </p:cNvPr>
          <p:cNvSpPr txBox="1"/>
          <p:nvPr/>
        </p:nvSpPr>
        <p:spPr>
          <a:xfrm>
            <a:off x="2171949" y="3937713"/>
            <a:ext cx="2307541" cy="310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INTERNE UND EXTERNE SITZUNGEN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843AA178-BD54-4DFA-ABC8-0DD4AC5EBEF8}"/>
              </a:ext>
            </a:extLst>
          </p:cNvPr>
          <p:cNvSpPr/>
          <p:nvPr/>
        </p:nvSpPr>
        <p:spPr>
          <a:xfrm>
            <a:off x="3012925" y="4229876"/>
            <a:ext cx="412293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90</a:t>
            </a:r>
            <a:endParaRPr lang="de-DE" sz="1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CA3D28F2-A55C-4A87-90FB-0CE09F24E980}"/>
              </a:ext>
            </a:extLst>
          </p:cNvPr>
          <p:cNvSpPr/>
          <p:nvPr/>
        </p:nvSpPr>
        <p:spPr>
          <a:xfrm>
            <a:off x="2432235" y="4462617"/>
            <a:ext cx="77713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450</a:t>
            </a:r>
            <a:endParaRPr lang="de-DE" sz="1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625D2983-3BAE-4EEC-A32E-7F5C47A9006C}"/>
              </a:ext>
            </a:extLst>
          </p:cNvPr>
          <p:cNvSpPr/>
          <p:nvPr/>
        </p:nvSpPr>
        <p:spPr>
          <a:xfrm>
            <a:off x="2926997" y="4236685"/>
            <a:ext cx="166388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SITZUNGSSTUNDEN</a:t>
            </a:r>
          </a:p>
          <a:p>
            <a:pPr algn="r"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VERWALTUNGSSTUNDEN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8BCCED-8E74-4E9A-B55F-0783626C7808}"/>
              </a:ext>
            </a:extLst>
          </p:cNvPr>
          <p:cNvSpPr/>
          <p:nvPr/>
        </p:nvSpPr>
        <p:spPr>
          <a:xfrm>
            <a:off x="612943" y="8086891"/>
            <a:ext cx="2572660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Intervention Rechte von  Menschen </a:t>
            </a:r>
          </a:p>
          <a:p>
            <a:pPr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mit Autismus – Spektrum - Störung</a:t>
            </a:r>
          </a:p>
        </p:txBody>
      </p:sp>
      <p:pic>
        <p:nvPicPr>
          <p:cNvPr id="9" name="Grafik 8" descr="Gruppe">
            <a:extLst>
              <a:ext uri="{FF2B5EF4-FFF2-40B4-BE49-F238E27FC236}">
                <a16:creationId xmlns:a16="http://schemas.microsoft.com/office/drawing/2014/main" id="{0CAC473B-9DBD-4BC2-AA78-360CAF8D3C3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742462" y="8155509"/>
            <a:ext cx="430888" cy="430888"/>
          </a:xfrm>
          <a:prstGeom prst="rect">
            <a:avLst/>
          </a:prstGeom>
        </p:spPr>
      </p:pic>
      <p:sp>
        <p:nvSpPr>
          <p:cNvPr id="55" name="Rechteck 54">
            <a:extLst>
              <a:ext uri="{FF2B5EF4-FFF2-40B4-BE49-F238E27FC236}">
                <a16:creationId xmlns:a16="http://schemas.microsoft.com/office/drawing/2014/main" id="{3D67B1B0-F53B-499B-9564-75BA3B4CD48E}"/>
              </a:ext>
            </a:extLst>
          </p:cNvPr>
          <p:cNvSpPr/>
          <p:nvPr/>
        </p:nvSpPr>
        <p:spPr>
          <a:xfrm>
            <a:off x="636431" y="8737812"/>
            <a:ext cx="5276895" cy="1564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FC00FB5C-E9C1-4455-8936-BB821C2C0373}"/>
              </a:ext>
            </a:extLst>
          </p:cNvPr>
          <p:cNvSpPr txBox="1"/>
          <p:nvPr/>
        </p:nvSpPr>
        <p:spPr>
          <a:xfrm>
            <a:off x="625973" y="8778010"/>
            <a:ext cx="2696569" cy="15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Öffentlichkeitsarbeit</a:t>
            </a: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Stellungnahmen zu aktuellen Themen</a:t>
            </a: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18 Presseartikel</a:t>
            </a: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 Texte in Leichter Sprache</a:t>
            </a: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101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Facebookposts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165 Seitenabonnenten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FB15A2BA-6398-407A-A2C2-7EE0CDD13D70}"/>
              </a:ext>
            </a:extLst>
          </p:cNvPr>
          <p:cNvSpPr txBox="1"/>
          <p:nvPr/>
        </p:nvSpPr>
        <p:spPr>
          <a:xfrm>
            <a:off x="3329684" y="8778010"/>
            <a:ext cx="2526387" cy="128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Presseberichte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Internationale Tage zu den Rechten von Menschen mit Behinderungen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Aktuelle Themen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Sitzungen und Tätigkeiten</a:t>
            </a:r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9" name="Grafik 58" descr="Zeitung">
            <a:extLst>
              <a:ext uri="{FF2B5EF4-FFF2-40B4-BE49-F238E27FC236}">
                <a16:creationId xmlns:a16="http://schemas.microsoft.com/office/drawing/2014/main" id="{BDECCA04-532A-492A-8C63-AAC830E25C5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423357" y="9347578"/>
            <a:ext cx="421450" cy="418742"/>
          </a:xfrm>
          <a:prstGeom prst="rect">
            <a:avLst/>
          </a:prstGeom>
        </p:spPr>
      </p:pic>
      <p:pic>
        <p:nvPicPr>
          <p:cNvPr id="60" name="Grafik 59" descr="Internet">
            <a:extLst>
              <a:ext uri="{FF2B5EF4-FFF2-40B4-BE49-F238E27FC236}">
                <a16:creationId xmlns:a16="http://schemas.microsoft.com/office/drawing/2014/main" id="{AD5C9969-726C-414E-B12E-6A3699B2BFD2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96155" y="9468711"/>
            <a:ext cx="421450" cy="41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0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hteck 42">
            <a:extLst>
              <a:ext uri="{FF2B5EF4-FFF2-40B4-BE49-F238E27FC236}">
                <a16:creationId xmlns:a16="http://schemas.microsoft.com/office/drawing/2014/main" id="{625D2983-3BAE-4EEC-A32E-7F5C47A9006C}"/>
              </a:ext>
            </a:extLst>
          </p:cNvPr>
          <p:cNvSpPr/>
          <p:nvPr/>
        </p:nvSpPr>
        <p:spPr>
          <a:xfrm>
            <a:off x="1947807" y="4239241"/>
            <a:ext cx="2810563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ORE DI SEDUTE</a:t>
            </a:r>
          </a:p>
          <a:p>
            <a:pPr algn="ctr"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ORE DI ATTIVITÀ AMMINISTRATIVA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72FDB16-9F34-4B59-9E20-4370A76D0F38}"/>
              </a:ext>
            </a:extLst>
          </p:cNvPr>
          <p:cNvSpPr txBox="1"/>
          <p:nvPr/>
        </p:nvSpPr>
        <p:spPr>
          <a:xfrm>
            <a:off x="580296" y="5029358"/>
            <a:ext cx="5416575" cy="1865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CAMPAGNA DI SENSIBILIZZAZIONE </a:t>
            </a:r>
          </a:p>
          <a:p>
            <a:pPr algn="ctr">
              <a:spcAft>
                <a:spcPts val="600"/>
              </a:spcAft>
            </a:pP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„Tu + Io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insieme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it-IT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 anni Convenzione ONU sui diritti delle persone con disabilità in Italia”</a:t>
            </a:r>
            <a:endParaRPr lang="de-DE" sz="1052" b="1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ctr"/>
            <a: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promotori: People First, Lebenshilfe Onlus, Federazione per il Sociale e la Sanità, associazione genitori di persone in situazione di handicap, cooperativa sociale independent L, </a:t>
            </a:r>
            <a:b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Direzione istruzione e formazione tedesca, Ufficio provinciale persone con disabilità 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lvl="0" indent="-171450" algn="ctr">
              <a:buFontTx/>
              <a:buChar char="-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gruppo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lavoro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3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incontri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lvl="0" indent="-171450" algn="ctr">
              <a:buFontTx/>
              <a:buChar char="-"/>
            </a:pP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conferenza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stampa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lvl="0" indent="-171450" algn="ctr">
              <a:buFontTx/>
              <a:buChar char="-"/>
            </a:pP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manifesto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spot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cinema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treni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ed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autobus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ctr"/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https://www.youtube.com/watch?v=jKqkE1xEB2s</a:t>
            </a:r>
            <a:endParaRPr lang="de-DE" sz="1000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F04B5CE-A11E-4DB8-94AC-100B929AE31B}"/>
              </a:ext>
            </a:extLst>
          </p:cNvPr>
          <p:cNvSpPr/>
          <p:nvPr/>
        </p:nvSpPr>
        <p:spPr>
          <a:xfrm>
            <a:off x="625972" y="6862533"/>
            <a:ext cx="2614697" cy="17763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FCD37E5-4CE5-4574-914A-5FF16C5F5766}"/>
              </a:ext>
            </a:extLst>
          </p:cNvPr>
          <p:cNvSpPr/>
          <p:nvPr/>
        </p:nvSpPr>
        <p:spPr>
          <a:xfrm>
            <a:off x="636763" y="1134864"/>
            <a:ext cx="5276568" cy="2715277"/>
          </a:xfrm>
          <a:prstGeom prst="rect">
            <a:avLst/>
          </a:prstGeom>
          <a:solidFill>
            <a:schemeClr val="tx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1757E56-F0E4-4839-92E6-CE8450E484D3}"/>
              </a:ext>
            </a:extLst>
          </p:cNvPr>
          <p:cNvSpPr/>
          <p:nvPr/>
        </p:nvSpPr>
        <p:spPr>
          <a:xfrm>
            <a:off x="629912" y="3956706"/>
            <a:ext cx="5273892" cy="9138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86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06EE52E-CE77-4B84-BAE7-6AC55366D13F}"/>
              </a:ext>
            </a:extLst>
          </p:cNvPr>
          <p:cNvSpPr/>
          <p:nvPr/>
        </p:nvSpPr>
        <p:spPr>
          <a:xfrm rot="4972728">
            <a:off x="3656670" y="2319964"/>
            <a:ext cx="5720120" cy="357970"/>
          </a:xfrm>
          <a:prstGeom prst="rect">
            <a:avLst/>
          </a:prstGeom>
          <a:noFill/>
        </p:spPr>
        <p:txBody>
          <a:bodyPr wrap="square" lIns="80189" tIns="40094" rIns="80189" bIns="40094">
            <a:spAutoFit/>
          </a:bodyPr>
          <a:lstStyle/>
          <a:p>
            <a:pPr algn="ctr"/>
            <a:r>
              <a:rPr lang="de-DE" b="1" dirty="0">
                <a:solidFill>
                  <a:schemeClr val="bg1">
                    <a:lumMod val="10000"/>
                  </a:schemeClr>
                </a:solidFill>
              </a:rPr>
              <a:t>Anno d‘attività 2019 – Short </a:t>
            </a:r>
            <a:r>
              <a:rPr lang="de-DE" b="1" dirty="0" err="1">
                <a:solidFill>
                  <a:schemeClr val="bg1">
                    <a:lumMod val="10000"/>
                  </a:schemeClr>
                </a:solidFill>
              </a:rPr>
              <a:t>facts</a:t>
            </a:r>
            <a:endParaRPr lang="de-DE" sz="1754" b="1" dirty="0">
              <a:ln w="0"/>
              <a:solidFill>
                <a:schemeClr val="bg1">
                  <a:lumMod val="1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Grafik 10" descr="Chat">
            <a:extLst>
              <a:ext uri="{FF2B5EF4-FFF2-40B4-BE49-F238E27FC236}">
                <a16:creationId xmlns:a16="http://schemas.microsoft.com/office/drawing/2014/main" id="{D2D77854-05F8-4C06-8C4B-0D64DF7B6A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5016" y="4176385"/>
            <a:ext cx="581501" cy="581501"/>
          </a:xfrm>
          <a:prstGeom prst="rect">
            <a:avLst/>
          </a:prstGeom>
        </p:spPr>
      </p:pic>
      <p:sp>
        <p:nvSpPr>
          <p:cNvPr id="33" name="Rectangle 4">
            <a:extLst>
              <a:ext uri="{FF2B5EF4-FFF2-40B4-BE49-F238E27FC236}">
                <a16:creationId xmlns:a16="http://schemas.microsoft.com/office/drawing/2014/main" id="{7DEA0DC3-B1D1-483E-8801-EE1BDF093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586" y="5944907"/>
            <a:ext cx="690459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10653805-8D28-4A6F-A945-4C5C01F9A5A9}"/>
              </a:ext>
            </a:extLst>
          </p:cNvPr>
          <p:cNvSpPr/>
          <p:nvPr/>
        </p:nvSpPr>
        <p:spPr>
          <a:xfrm>
            <a:off x="605466" y="4988677"/>
            <a:ext cx="5276568" cy="1748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50BC1F0-17FD-4B7D-AB17-02D7350CCC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3400" y="44002"/>
            <a:ext cx="1743312" cy="956993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A332CEE8-AB72-44BE-A719-020AF506B5DD}"/>
              </a:ext>
            </a:extLst>
          </p:cNvPr>
          <p:cNvSpPr txBox="1"/>
          <p:nvPr/>
        </p:nvSpPr>
        <p:spPr>
          <a:xfrm>
            <a:off x="2835200" y="1212483"/>
            <a:ext cx="1058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Temi annuali</a:t>
            </a:r>
            <a:endParaRPr lang="de-DE" sz="1050" b="1" cap="all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AAFAAAD-8E0E-46A7-BA03-60D28F29348E}"/>
              </a:ext>
            </a:extLst>
          </p:cNvPr>
          <p:cNvSpPr txBox="1"/>
          <p:nvPr/>
        </p:nvSpPr>
        <p:spPr>
          <a:xfrm>
            <a:off x="697481" y="1438971"/>
            <a:ext cx="2698533" cy="2435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Inclusione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lavorativa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delle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persone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disabilità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Alto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Adige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incontro presentazione misure previste e dati a cura del dipartimento Lavoro e dell’ufficio persone con disabilità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interviste con esperti del settore sul tema  Presentazione presa di posizione con indicazioni operative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it-IT" sz="1052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Pubblicazione</a:t>
            </a:r>
            <a: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Richieste e indicazioni operative per l’inserimento lavorativo di persone con disabilità in Alto Adige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endParaRPr lang="de-DE" sz="1052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8D6F644-2CDD-4303-8F27-A9AB84BB197D}"/>
              </a:ext>
            </a:extLst>
          </p:cNvPr>
          <p:cNvSpPr txBox="1"/>
          <p:nvPr/>
        </p:nvSpPr>
        <p:spPr>
          <a:xfrm>
            <a:off x="3329684" y="1443253"/>
            <a:ext cx="2520095" cy="227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Mobilità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ed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accessibilità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persone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disabilità</a:t>
            </a: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Alto </a:t>
            </a:r>
            <a:r>
              <a:rPr lang="de-DE" sz="1052" b="1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Adige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Gruppo di lavoro interno per la pianificazione della seduta pubblica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/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Seduta pubblica con raccolta di risultati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/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/>
            <a: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Elaborazione presa di posizione con indicazioni operative</a:t>
            </a:r>
          </a:p>
          <a:p>
            <a:pPr lvl="0" algn="r"/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it-IT" sz="1052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Pubblicazione</a:t>
            </a:r>
            <a:r>
              <a:rPr lang="it-IT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Richieste e indicazioni operative per la mobilità ed accessibilità di persone con disabilità in Alto Adige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" name="Grafik 6" descr="Zielgruppe">
            <a:extLst>
              <a:ext uri="{FF2B5EF4-FFF2-40B4-BE49-F238E27FC236}">
                <a16:creationId xmlns:a16="http://schemas.microsoft.com/office/drawing/2014/main" id="{D387E175-4C4E-4C09-A2BE-6C4CB86E3D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85669" y="6126426"/>
            <a:ext cx="622818" cy="622818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FB9B401A-96A8-40DF-846E-7F0D0BC86FFD}"/>
              </a:ext>
            </a:extLst>
          </p:cNvPr>
          <p:cNvSpPr txBox="1"/>
          <p:nvPr/>
        </p:nvSpPr>
        <p:spPr>
          <a:xfrm>
            <a:off x="3261464" y="7026511"/>
            <a:ext cx="2583942" cy="1304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LAVORO DI RETE</a:t>
            </a:r>
            <a:b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de-DE" sz="1052" b="1" cap="all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>
              <a:lnSpc>
                <a:spcPts val="1400"/>
              </a:lnSpc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incontri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partner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rete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locali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8600" lvl="0" indent="-228600" algn="r">
              <a:lnSpc>
                <a:spcPts val="1400"/>
              </a:lnSpc>
              <a:buAutoNum type="arabicPlain" startAt="20"/>
            </a:pP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>
              <a:lnSpc>
                <a:spcPts val="1400"/>
              </a:lnSpc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incontri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l‘Osservatorio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del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Tirolo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 algn="r">
              <a:lnSpc>
                <a:spcPts val="1400"/>
              </a:lnSpc>
            </a:pPr>
            <a:b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 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incontri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rappresentanti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politici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" name="Grafik 9" descr="Zug">
            <a:extLst>
              <a:ext uri="{FF2B5EF4-FFF2-40B4-BE49-F238E27FC236}">
                <a16:creationId xmlns:a16="http://schemas.microsoft.com/office/drawing/2014/main" id="{76C6504E-BB54-44E5-83A3-51515D9DAB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905161" y="7238294"/>
            <a:ext cx="333639" cy="333639"/>
          </a:xfrm>
          <a:prstGeom prst="rect">
            <a:avLst/>
          </a:prstGeom>
        </p:spPr>
      </p:pic>
      <p:pic>
        <p:nvPicPr>
          <p:cNvPr id="21" name="Grafik 20" descr="Auto">
            <a:extLst>
              <a:ext uri="{FF2B5EF4-FFF2-40B4-BE49-F238E27FC236}">
                <a16:creationId xmlns:a16="http://schemas.microsoft.com/office/drawing/2014/main" id="{48B38549-2FEE-457A-85E1-7040B0458DC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778054" y="7626105"/>
            <a:ext cx="428754" cy="428754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25226770-BB03-47B8-B0BA-02D52D80D143}"/>
              </a:ext>
            </a:extLst>
          </p:cNvPr>
          <p:cNvSpPr/>
          <p:nvPr/>
        </p:nvSpPr>
        <p:spPr>
          <a:xfrm>
            <a:off x="618267" y="7193288"/>
            <a:ext cx="2402366" cy="309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intervento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stazione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priva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barriere</a:t>
            </a:r>
            <a:endParaRPr lang="de-DE" sz="1050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77308A7-10DA-42CC-BF7A-516DD7CCE8EA}"/>
              </a:ext>
            </a:extLst>
          </p:cNvPr>
          <p:cNvSpPr/>
          <p:nvPr/>
        </p:nvSpPr>
        <p:spPr>
          <a:xfrm>
            <a:off x="625972" y="7566102"/>
            <a:ext cx="2608845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</a:t>
            </a:r>
            <a:r>
              <a:rPr lang="it-IT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it-IT" sz="105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nterventi </a:t>
            </a:r>
            <a:r>
              <a:rPr lang="it-IT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parcheggi </a:t>
            </a:r>
            <a:br>
              <a:rPr lang="it-IT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it-IT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 persone con disabilità</a:t>
            </a:r>
            <a:endParaRPr lang="de-DE" sz="1050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1" name="Grafik 40" descr="Universeller Zugriff">
            <a:extLst>
              <a:ext uri="{FF2B5EF4-FFF2-40B4-BE49-F238E27FC236}">
                <a16:creationId xmlns:a16="http://schemas.microsoft.com/office/drawing/2014/main" id="{34FE15A2-47D9-4E66-A27C-A05C805927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03174" y="2658905"/>
            <a:ext cx="588280" cy="588280"/>
          </a:xfrm>
          <a:prstGeom prst="rect">
            <a:avLst/>
          </a:prstGeom>
        </p:spPr>
      </p:pic>
      <p:sp>
        <p:nvSpPr>
          <p:cNvPr id="50" name="Rechteck 49">
            <a:extLst>
              <a:ext uri="{FF2B5EF4-FFF2-40B4-BE49-F238E27FC236}">
                <a16:creationId xmlns:a16="http://schemas.microsoft.com/office/drawing/2014/main" id="{A43F77B4-D9A3-4FBC-9822-8746C995482A}"/>
              </a:ext>
            </a:extLst>
          </p:cNvPr>
          <p:cNvSpPr/>
          <p:nvPr/>
        </p:nvSpPr>
        <p:spPr>
          <a:xfrm>
            <a:off x="3297761" y="6873300"/>
            <a:ext cx="2583942" cy="17656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ECB97DBD-5F0E-4B95-AB72-5FE1BFF2976C}"/>
              </a:ext>
            </a:extLst>
          </p:cNvPr>
          <p:cNvSpPr txBox="1"/>
          <p:nvPr/>
        </p:nvSpPr>
        <p:spPr>
          <a:xfrm>
            <a:off x="638147" y="6859276"/>
            <a:ext cx="2953307" cy="310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b="1" cap="all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INTERVENti</a:t>
            </a:r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 PRESE DI POSIZIONE</a:t>
            </a:r>
          </a:p>
        </p:txBody>
      </p:sp>
      <p:pic>
        <p:nvPicPr>
          <p:cNvPr id="51" name="Grafik 50" descr="Händedruck">
            <a:extLst>
              <a:ext uri="{FF2B5EF4-FFF2-40B4-BE49-F238E27FC236}">
                <a16:creationId xmlns:a16="http://schemas.microsoft.com/office/drawing/2014/main" id="{C7AC18EC-C283-4453-A578-00CDDFD8A51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364222" y="6903829"/>
            <a:ext cx="461206" cy="461206"/>
          </a:xfrm>
          <a:prstGeom prst="rect">
            <a:avLst/>
          </a:prstGeom>
        </p:spPr>
      </p:pic>
      <p:pic>
        <p:nvPicPr>
          <p:cNvPr id="53" name="Grafik 52" descr="Besprechung">
            <a:extLst>
              <a:ext uri="{FF2B5EF4-FFF2-40B4-BE49-F238E27FC236}">
                <a16:creationId xmlns:a16="http://schemas.microsoft.com/office/drawing/2014/main" id="{5FC660FC-0648-4B47-87EC-C98F1F6A696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349381" y="8250798"/>
            <a:ext cx="386983" cy="38698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B86BF4C-E505-4E63-982B-75E55897748D}"/>
              </a:ext>
            </a:extLst>
          </p:cNvPr>
          <p:cNvSpPr txBox="1"/>
          <p:nvPr/>
        </p:nvSpPr>
        <p:spPr>
          <a:xfrm rot="16200000">
            <a:off x="4172267" y="7208613"/>
            <a:ext cx="61465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Sede</a:t>
            </a:r>
            <a:r>
              <a:rPr lang="de-DE" sz="11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10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dell`osservatorio</a:t>
            </a:r>
            <a:r>
              <a:rPr lang="de-DE" sz="11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provinciale Ufficio della Consigliera di parità  – via Cavour  23/c – 30100 Bolzano</a:t>
            </a:r>
            <a:br>
              <a:rPr lang="de-DE" sz="11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de-DE" sz="110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0471946003 – info@consiglieradiparita-bz.org – www.consiglieradiparita-bz.org</a:t>
            </a:r>
          </a:p>
        </p:txBody>
      </p:sp>
      <p:pic>
        <p:nvPicPr>
          <p:cNvPr id="6" name="Grafik 5" descr="Sanduhr">
            <a:extLst>
              <a:ext uri="{FF2B5EF4-FFF2-40B4-BE49-F238E27FC236}">
                <a16:creationId xmlns:a16="http://schemas.microsoft.com/office/drawing/2014/main" id="{C0537023-0E45-477E-80AA-B8B3B5D659B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185669" y="4186996"/>
            <a:ext cx="514148" cy="514148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61607301-C76D-417D-A5E5-B644662DD7D6}"/>
              </a:ext>
            </a:extLst>
          </p:cNvPr>
          <p:cNvSpPr txBox="1"/>
          <p:nvPr/>
        </p:nvSpPr>
        <p:spPr>
          <a:xfrm>
            <a:off x="2147322" y="3937015"/>
            <a:ext cx="2307541" cy="310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052" b="1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SEDUTE INTERNE ED ESTERNE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843AA178-BD54-4DFA-ABC8-0DD4AC5EBEF8}"/>
              </a:ext>
            </a:extLst>
          </p:cNvPr>
          <p:cNvSpPr/>
          <p:nvPr/>
        </p:nvSpPr>
        <p:spPr>
          <a:xfrm>
            <a:off x="2447386" y="4235774"/>
            <a:ext cx="450464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90</a:t>
            </a:r>
            <a:endParaRPr lang="de-DE" sz="1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CA3D28F2-A55C-4A87-90FB-0CE09F24E980}"/>
              </a:ext>
            </a:extLst>
          </p:cNvPr>
          <p:cNvSpPr/>
          <p:nvPr/>
        </p:nvSpPr>
        <p:spPr>
          <a:xfrm>
            <a:off x="1693416" y="4473653"/>
            <a:ext cx="77713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450</a:t>
            </a:r>
            <a:endParaRPr lang="de-DE" sz="1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8BCCED-8E74-4E9A-B55F-0783626C7808}"/>
              </a:ext>
            </a:extLst>
          </p:cNvPr>
          <p:cNvSpPr/>
          <p:nvPr/>
        </p:nvSpPr>
        <p:spPr>
          <a:xfrm>
            <a:off x="631848" y="8095057"/>
            <a:ext cx="2572660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intervento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diritti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persone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disturbi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dello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spettro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0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autistico</a:t>
            </a:r>
            <a:r>
              <a:rPr lang="de-DE" sz="1050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de-DE" sz="1050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Grafik 8" descr="Gruppe">
            <a:extLst>
              <a:ext uri="{FF2B5EF4-FFF2-40B4-BE49-F238E27FC236}">
                <a16:creationId xmlns:a16="http://schemas.microsoft.com/office/drawing/2014/main" id="{0CAC473B-9DBD-4BC2-AA78-360CAF8D3C3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738105" y="8119861"/>
            <a:ext cx="430888" cy="430888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9DB15E46-0BA3-4C75-81C5-E1EF78B39057}"/>
              </a:ext>
            </a:extLst>
          </p:cNvPr>
          <p:cNvSpPr/>
          <p:nvPr/>
        </p:nvSpPr>
        <p:spPr>
          <a:xfrm>
            <a:off x="610042" y="8737812"/>
            <a:ext cx="5271662" cy="1564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189" tIns="40094" rIns="80189" bIns="40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23449FF-AB54-4E1F-8C27-3847137EF9DE}"/>
              </a:ext>
            </a:extLst>
          </p:cNvPr>
          <p:cNvSpPr txBox="1"/>
          <p:nvPr/>
        </p:nvSpPr>
        <p:spPr>
          <a:xfrm>
            <a:off x="625973" y="8778010"/>
            <a:ext cx="2696569" cy="15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PUBBLICHE RELAZIONI</a:t>
            </a: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posizione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temi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attuali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18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articoli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giornale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testi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linguaggio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facile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101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Facebook </a:t>
            </a:r>
          </a:p>
          <a:p>
            <a:pPr marL="171450" indent="-171450" algn="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165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abbonati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3237545-BD7A-4DB5-AD26-EA60C23048B9}"/>
              </a:ext>
            </a:extLst>
          </p:cNvPr>
          <p:cNvSpPr txBox="1"/>
          <p:nvPr/>
        </p:nvSpPr>
        <p:spPr>
          <a:xfrm>
            <a:off x="3261464" y="8778009"/>
            <a:ext cx="2526387" cy="128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052" b="1" cap="all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COMUNICATI STAMPA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giornate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internazionali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sui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diritti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delle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persone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disabilitá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temi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attuali</a:t>
            </a:r>
            <a:endParaRPr lang="de-DE" sz="1052" dirty="0">
              <a:solidFill>
                <a:schemeClr val="bg1">
                  <a:lumMod val="1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sedute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ed</a:t>
            </a:r>
            <a:r>
              <a:rPr lang="de-DE" sz="1052" dirty="0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1052" dirty="0" err="1">
                <a:solidFill>
                  <a:schemeClr val="bg1">
                    <a:lumMod val="1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attività</a:t>
            </a:r>
            <a:endParaRPr lang="de-DE" sz="1052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8" name="Grafik 47" descr="Zeitung">
            <a:extLst>
              <a:ext uri="{FF2B5EF4-FFF2-40B4-BE49-F238E27FC236}">
                <a16:creationId xmlns:a16="http://schemas.microsoft.com/office/drawing/2014/main" id="{06DAC8F0-06BC-4E59-ACB8-2DBA9817C48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423357" y="9347578"/>
            <a:ext cx="421450" cy="418742"/>
          </a:xfrm>
          <a:prstGeom prst="rect">
            <a:avLst/>
          </a:prstGeom>
        </p:spPr>
      </p:pic>
      <p:pic>
        <p:nvPicPr>
          <p:cNvPr id="52" name="Grafik 51" descr="Internet">
            <a:extLst>
              <a:ext uri="{FF2B5EF4-FFF2-40B4-BE49-F238E27FC236}">
                <a16:creationId xmlns:a16="http://schemas.microsoft.com/office/drawing/2014/main" id="{2D13E1B7-D69A-47B1-B3D8-9B17E98BC57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96155" y="9468711"/>
            <a:ext cx="421450" cy="41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74357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Benutzerdefiniert 5">
      <a:dk1>
        <a:srgbClr val="D8D8D8"/>
      </a:dk1>
      <a:lt1>
        <a:sysClr val="window" lastClr="FFFFFF"/>
      </a:lt1>
      <a:dk2>
        <a:srgbClr val="FFFFFF"/>
      </a:dk2>
      <a:lt2>
        <a:srgbClr val="DFE3E5"/>
      </a:lt2>
      <a:accent1>
        <a:srgbClr val="1CADE4"/>
      </a:accent1>
      <a:accent2>
        <a:srgbClr val="ABE45F"/>
      </a:accent2>
      <a:accent3>
        <a:srgbClr val="FCAE3B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270</Words>
  <Application>Microsoft Office PowerPoint</Application>
  <PresentationFormat>Benutzerdefiniert</PresentationFormat>
  <Paragraphs>100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Wingdings 3</vt:lpstr>
      <vt:lpstr>Facette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Carmignola, Valentina</dc:creator>
  <cp:lastModifiedBy>Mulser, Claudia</cp:lastModifiedBy>
  <cp:revision>85</cp:revision>
  <dcterms:created xsi:type="dcterms:W3CDTF">2020-04-02T07:33:57Z</dcterms:created>
  <dcterms:modified xsi:type="dcterms:W3CDTF">2020-04-27T08:31:58Z</dcterms:modified>
</cp:coreProperties>
</file>