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483" r:id="rId2"/>
    <p:sldId id="642" r:id="rId3"/>
    <p:sldId id="466" r:id="rId4"/>
    <p:sldId id="452" r:id="rId5"/>
    <p:sldId id="256" r:id="rId6"/>
    <p:sldId id="638" r:id="rId7"/>
    <p:sldId id="631" r:id="rId8"/>
    <p:sldId id="633" r:id="rId9"/>
    <p:sldId id="635" r:id="rId10"/>
    <p:sldId id="645" r:id="rId11"/>
    <p:sldId id="643" r:id="rId12"/>
    <p:sldId id="644" r:id="rId13"/>
    <p:sldId id="634" r:id="rId14"/>
    <p:sldId id="636" r:id="rId15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C234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85" d="100"/>
          <a:sy n="85" d="100"/>
        </p:scale>
        <p:origin x="5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C2291-4976-4715-A631-029A4E8CFABD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1E460-5F90-4FBF-A69E-CFE2DF5826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525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0B563CA9-D548-433F-B3F4-09B8EBB372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7E9590A-D0BF-4BA6-96C5-B7B8FAD138E9}" type="slidenum">
              <a:rPr lang="de-DE" altLang="en-US" smtClean="0"/>
              <a:pPr/>
              <a:t>1</a:t>
            </a:fld>
            <a:endParaRPr lang="de-DE" altLang="en-US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A81C4A32-9188-4CE6-93AA-83EE5B134F0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3BE8C69F-3D85-42AD-88FF-B66C2C109D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B7254E-6BF0-4C8C-87C4-989887A74E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7B0D78D-E13A-4A2E-A5EF-72B4444F5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E5AEE0-DBF2-47B1-80F5-5DC86CA2E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8FC283-4F56-4CBF-8490-1D9379B29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0A645C-8655-430A-B8DE-52B365503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31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4F7A6-6D84-4817-B726-D14FE3901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EB3D0E-27D5-4555-90EE-E577ECA78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C803D0-B4C6-4316-A43C-280366588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FC3A4B-FCD7-4022-8402-DE46457F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DE3BD2-BDFE-4545-A105-28C66BA48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7914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B77A355-00B5-4B6A-BCD2-977FCB7C4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B7E953-420A-4488-82D6-C22709D27C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9F5068-871A-40C7-BCB2-469A4FFBE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24B9EB-1711-4B9E-A2FE-CB24F6F9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DA366A-AF43-4999-AD28-885D9C92E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88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A0C308-BDE8-4E55-9C10-4121958CE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73D671-7AD1-4787-83E5-DFB889517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8439C8-4B10-4A6E-A8F5-94A5E3EA8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01FFF1-4E3C-4E00-8160-0A86D5D7B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01728E-98F6-4C87-81A9-3D1DDAFE3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990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06366-B7A0-4D1F-884E-8BA346DE7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75A203-904E-44B1-A4C8-6803B01ED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1F70CB-191A-445F-A6F7-65EB3406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A2A89B-723B-4F40-BDAC-2663230B2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BA5D1B-450C-4BB2-9219-C973B9923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9358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5E36C5-4310-4E84-8865-BAC1DA0D4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C16486-D020-4108-9806-6670689281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64DA954-CA98-41D8-AED5-8A220FADA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F7DFCC-C2D8-420E-9333-1AC74CF19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99EF35D-D602-48BB-9A2B-7DE61565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535CA33-90E4-4D1F-9B7F-36ED345E1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608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42A36A-4519-4FCF-A180-4ADD614CA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FEB920-958B-4A7B-8610-1B6F86E72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F825AB1-A74C-4766-BFDC-CE555137B2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8A4ED32-62F8-46E0-91C8-8438AD358E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9936B29-75F4-49BE-9DC2-BBCE4F4138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CDC7A96-7802-47EB-8E89-D5B2FCD2A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3F9AF13-D65A-457C-ABFD-B450A4A7E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4497ECD-C372-44C0-BCE5-5542AB944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121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1695F-0866-4391-9CC1-35908801C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E588D42-8662-44F8-8E89-29B3ABDA6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7A232E-8083-43A2-9A28-9F4115AAD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9A19F2-F3DD-4EA5-88DF-395A25D85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6759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6E68B7-D051-4371-86FF-066E2CB57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8809802-6F45-4BAE-9870-BADE7FCB2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2C97DE-3FE9-4E14-A3F8-967E2573D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82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278426-1841-4DCA-9957-23ABF441D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FD0542-A745-4D61-979E-32541B94F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46CC8AC-C681-48F3-83B3-1A1FDA827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69C88E1-25AF-49E4-B49E-A35835113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EB0C4E-94CF-4F3F-9558-5C5FBBA05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8B7711-83C3-429A-8115-BAB844C32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488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D7E0C4-75BE-49DA-8256-FDFFA7330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8858487-25A2-4549-BDD1-25708C9E3B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F1149A1-A5DB-4F8E-818D-ACBA4ADFC3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294B9C-CC07-42CE-B81E-106B0BD74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D1D653-982B-4454-84A6-6D40FA10E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12EDA14-42B6-4BF7-9335-886B2D117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34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AB06315-475F-4136-9C2A-2269794E1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FAF3FE7-3A69-412E-A617-9246B686C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372509-6BED-42EA-9191-138C797785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3BA18-A9EC-4D24-9044-D6AF30B901EF}" type="datetimeFigureOut">
              <a:rPr lang="de-DE" smtClean="0"/>
              <a:t>15.02.2022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65EA0F-B7CC-44DE-8678-E08FC9E68D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6E7EA5-F10C-4747-A0BC-A1AC2B31C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1ED2A-BB5F-48FF-87CC-49DC359FE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52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sapcon.de/wp-content/uploads/2012/07/Vielen-Dank-fur-die-Aufmerksamkeit.-Powerpoint.-Schlussfolie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ixabay.com/de/gesetz-symbol-recht-paragraf-447487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62F10BD7-C09B-4AA8-86BC-7A943BD78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573" y="316410"/>
            <a:ext cx="9144000" cy="55049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34" tIns="45717" rIns="91434" bIns="45717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de-DE" altLang="en-US" sz="2400" cap="all" dirty="0">
                <a:solidFill>
                  <a:schemeClr val="tx1"/>
                </a:solidFill>
                <a:cs typeface="Arial" panose="020B0604020202020204" pitchFamily="34" charset="0"/>
              </a:rPr>
              <a:t>18.02.2022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de-DE" altLang="en-US" sz="3600" b="1" cap="all" dirty="0">
                <a:solidFill>
                  <a:schemeClr val="tx1"/>
                </a:solidFill>
                <a:cs typeface="Arial" panose="020B0604020202020204" pitchFamily="34" charset="0"/>
              </a:rPr>
              <a:t>PRESSEKONFERENZ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de-DE" altLang="en-US" sz="3600" b="1" cap="all" dirty="0" err="1">
                <a:solidFill>
                  <a:srgbClr val="99CC00"/>
                </a:solidFill>
                <a:cs typeface="Arial" panose="020B0604020202020204" pitchFamily="34" charset="0"/>
              </a:rPr>
              <a:t>CoNFERENZA</a:t>
            </a:r>
            <a:r>
              <a:rPr lang="de-DE" altLang="en-US" sz="3600" b="1" cap="all" dirty="0">
                <a:solidFill>
                  <a:srgbClr val="99CC00"/>
                </a:solidFill>
                <a:cs typeface="Arial" panose="020B0604020202020204" pitchFamily="34" charset="0"/>
              </a:rPr>
              <a:t> STAMPA</a:t>
            </a:r>
          </a:p>
          <a:p>
            <a:pPr eaLnBrk="1" hangingPunct="1">
              <a:lnSpc>
                <a:spcPct val="150000"/>
              </a:lnSpc>
              <a:defRPr/>
            </a:pPr>
            <a:endParaRPr lang="de-DE" altLang="en-US" sz="2400" b="1" cap="all" dirty="0">
              <a:solidFill>
                <a:srgbClr val="99CC00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de-DE" altLang="en-US" sz="2400" cap="all" dirty="0">
                <a:solidFill>
                  <a:schemeClr val="tx1"/>
                </a:solidFill>
                <a:cs typeface="Arial" panose="020B0604020202020204" pitchFamily="34" charset="0"/>
              </a:rPr>
              <a:t>ANTI-MOBBING-DIENST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de-DE" altLang="en-US" sz="2400" cap="all" dirty="0">
                <a:solidFill>
                  <a:srgbClr val="99CC00"/>
                </a:solidFill>
                <a:cs typeface="Arial" panose="020B0604020202020204" pitchFamily="34" charset="0"/>
              </a:rPr>
              <a:t>Il </a:t>
            </a:r>
            <a:r>
              <a:rPr lang="de-DE" altLang="en-US" sz="2400" cap="all" dirty="0" err="1">
                <a:solidFill>
                  <a:srgbClr val="99CC00"/>
                </a:solidFill>
                <a:cs typeface="Arial" panose="020B0604020202020204" pitchFamily="34" charset="0"/>
              </a:rPr>
              <a:t>servizio</a:t>
            </a:r>
            <a:r>
              <a:rPr lang="de-DE" altLang="en-US" sz="2400" cap="all" dirty="0">
                <a:solidFill>
                  <a:srgbClr val="99CC00"/>
                </a:solidFill>
                <a:cs typeface="Arial" panose="020B0604020202020204" pitchFamily="34" charset="0"/>
              </a:rPr>
              <a:t> </a:t>
            </a:r>
            <a:r>
              <a:rPr lang="de-DE" altLang="en-US" sz="2400" cap="all" dirty="0" err="1">
                <a:solidFill>
                  <a:srgbClr val="99CC00"/>
                </a:solidFill>
                <a:cs typeface="Arial" panose="020B0604020202020204" pitchFamily="34" charset="0"/>
              </a:rPr>
              <a:t>antimobbing</a:t>
            </a:r>
            <a:endParaRPr lang="de-DE" altLang="en-US" sz="2400" cap="all" dirty="0">
              <a:solidFill>
                <a:srgbClr val="99CC00"/>
              </a:solidFill>
              <a:cs typeface="Arial" panose="020B0604020202020204" pitchFamily="34" charset="0"/>
            </a:endParaRPr>
          </a:p>
        </p:txBody>
      </p:sp>
      <p:pic>
        <p:nvPicPr>
          <p:cNvPr id="4099" name="Picture 6" descr="gr">
            <a:extLst>
              <a:ext uri="{FF2B5EF4-FFF2-40B4-BE49-F238E27FC236}">
                <a16:creationId xmlns:a16="http://schemas.microsoft.com/office/drawing/2014/main" id="{97CDD9FA-D3EC-4930-BFBD-4E6BFBD4E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9" y="5771902"/>
            <a:ext cx="20574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Grafik 2">
            <a:extLst>
              <a:ext uri="{FF2B5EF4-FFF2-40B4-BE49-F238E27FC236}">
                <a16:creationId xmlns:a16="http://schemas.microsoft.com/office/drawing/2014/main" id="{D98CEAD7-D24E-4380-830F-5396B6819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986" y="5908653"/>
            <a:ext cx="22891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Rectangle 11">
            <a:extLst>
              <a:ext uri="{FF2B5EF4-FFF2-40B4-BE49-F238E27FC236}">
                <a16:creationId xmlns:a16="http://schemas.microsoft.com/office/drawing/2014/main" id="{CF5FDD41-86D9-4623-BC69-79BB1F993F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86" y="60324"/>
            <a:ext cx="12009119" cy="6738940"/>
          </a:xfrm>
          <a:prstGeom prst="rect">
            <a:avLst/>
          </a:prstGeom>
          <a:noFill/>
          <a:ln w="57150" cap="rnd">
            <a:solidFill>
              <a:srgbClr val="99CC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1800"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6F0DDA7-2968-448C-97A8-9EA765A18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839" y="1763910"/>
            <a:ext cx="3740856" cy="311738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95A15E1-894F-467A-9D2B-3AE0E9715B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6878" y="1763911"/>
            <a:ext cx="3729327" cy="31173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107F3E75-39E3-4D1D-B026-2B9375869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373" y="1057784"/>
            <a:ext cx="8845254" cy="509451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E87836C6-2D51-41DB-9363-E522BCD45689}"/>
              </a:ext>
            </a:extLst>
          </p:cNvPr>
          <p:cNvSpPr txBox="1"/>
          <p:nvPr/>
        </p:nvSpPr>
        <p:spPr>
          <a:xfrm>
            <a:off x="1698170" y="251927"/>
            <a:ext cx="8845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/>
              <a:t>HOMEPAGE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29574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DBE936-AFFA-481B-AFD8-032AACE555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520046" cy="566737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C325D13-606A-4DC4-BF39-4F0C77CCC6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679" b="1180"/>
          <a:stretch/>
        </p:blipFill>
        <p:spPr>
          <a:xfrm>
            <a:off x="6096001" y="0"/>
            <a:ext cx="60960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42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7FAA998-4924-43E8-A142-834C7A575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96000" cy="630381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9C9657B-2D2F-4030-AB69-EA5EA971B8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0"/>
          <a:stretch/>
        </p:blipFill>
        <p:spPr>
          <a:xfrm>
            <a:off x="6014119" y="0"/>
            <a:ext cx="6292181" cy="630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34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87C638-862D-42DD-BFFD-2590F68C9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845" y="146072"/>
            <a:ext cx="10515600" cy="1325563"/>
          </a:xfrm>
        </p:spPr>
        <p:txBody>
          <a:bodyPr/>
          <a:lstStyle/>
          <a:p>
            <a:pPr algn="ctr"/>
            <a:r>
              <a:rPr lang="de-DE" sz="4000" b="1" dirty="0"/>
              <a:t>Schwerpunkte / </a:t>
            </a:r>
            <a:r>
              <a:rPr lang="de-DE" sz="4000" b="1" dirty="0" err="1">
                <a:solidFill>
                  <a:srgbClr val="669900"/>
                </a:solidFill>
              </a:rPr>
              <a:t>Obiettivi</a:t>
            </a:r>
            <a:r>
              <a:rPr lang="de-DE" sz="4000" b="1" dirty="0">
                <a:solidFill>
                  <a:srgbClr val="669900"/>
                </a:solidFill>
              </a:rPr>
              <a:t> </a:t>
            </a:r>
            <a:br>
              <a:rPr lang="de-DE" sz="4000" b="1" dirty="0">
                <a:solidFill>
                  <a:srgbClr val="669900"/>
                </a:solidFill>
              </a:rPr>
            </a:br>
            <a:r>
              <a:rPr lang="de-DE" sz="4000" b="1" dirty="0"/>
              <a:t>2022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1DB0F9-0AF8-4123-80DC-3E558955D8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9164" y="2336527"/>
            <a:ext cx="5505994" cy="430172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dirty="0"/>
              <a:t>Aufbau </a:t>
            </a:r>
            <a:r>
              <a:rPr lang="de-DE" sz="2000" b="1" dirty="0"/>
              <a:t>Netzwerk</a:t>
            </a:r>
            <a:r>
              <a:rPr lang="de-DE" sz="2000" dirty="0"/>
              <a:t> von Expertinnen und Experten</a:t>
            </a:r>
          </a:p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b="1" dirty="0"/>
              <a:t>Vernetzung</a:t>
            </a:r>
            <a:r>
              <a:rPr lang="de-DE" sz="2000" dirty="0"/>
              <a:t> mit Arbeitgeberverbänden und Interessensvertretungen</a:t>
            </a:r>
          </a:p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dirty="0"/>
              <a:t>Ausarbeitung von </a:t>
            </a:r>
            <a:r>
              <a:rPr lang="de-DE" sz="2000" b="1" dirty="0"/>
              <a:t>Informationsmaterial</a:t>
            </a:r>
          </a:p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b="1" dirty="0"/>
              <a:t>Weiterbildung</a:t>
            </a:r>
            <a:r>
              <a:rPr lang="de-DE" sz="2000" dirty="0"/>
              <a:t> für Akteurinnen und Akteure im Bereich Mobbingberatung, für Arbeitgeberinnen und Arbeitgeber, für Arbeitnehmerinnen und Arbeitnehmer</a:t>
            </a:r>
          </a:p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b="1" dirty="0"/>
              <a:t>Tagung zum Thema Mobbing </a:t>
            </a:r>
            <a:r>
              <a:rPr lang="de-DE" sz="2000" dirty="0"/>
              <a:t>im Herbst 2022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EE887B51-6847-41DE-9662-2A0B584C0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0877" y="2221883"/>
            <a:ext cx="5770152" cy="435133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dirty="0" err="1">
                <a:solidFill>
                  <a:srgbClr val="669900"/>
                </a:solidFill>
              </a:rPr>
              <a:t>Costruzione</a:t>
            </a:r>
            <a:r>
              <a:rPr lang="de-DE" sz="2000" dirty="0">
                <a:solidFill>
                  <a:srgbClr val="669900"/>
                </a:solidFill>
              </a:rPr>
              <a:t> di </a:t>
            </a:r>
            <a:r>
              <a:rPr lang="de-DE" sz="2000" dirty="0" err="1">
                <a:solidFill>
                  <a:srgbClr val="669900"/>
                </a:solidFill>
              </a:rPr>
              <a:t>una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r>
              <a:rPr lang="de-DE" sz="2000" b="1" dirty="0" err="1">
                <a:solidFill>
                  <a:srgbClr val="669900"/>
                </a:solidFill>
              </a:rPr>
              <a:t>rete</a:t>
            </a:r>
            <a:r>
              <a:rPr lang="de-DE" sz="2000" dirty="0">
                <a:solidFill>
                  <a:srgbClr val="669900"/>
                </a:solidFill>
              </a:rPr>
              <a:t> di </a:t>
            </a:r>
            <a:r>
              <a:rPr lang="de-DE" sz="2000" dirty="0" err="1">
                <a:solidFill>
                  <a:srgbClr val="669900"/>
                </a:solidFill>
              </a:rPr>
              <a:t>esperte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r>
              <a:rPr lang="de-DE" sz="2000" dirty="0" err="1">
                <a:solidFill>
                  <a:srgbClr val="669900"/>
                </a:solidFill>
              </a:rPr>
              <a:t>ed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r>
              <a:rPr lang="de-DE" sz="2000" dirty="0" err="1">
                <a:solidFill>
                  <a:srgbClr val="669900"/>
                </a:solidFill>
              </a:rPr>
              <a:t>esperti</a:t>
            </a:r>
            <a:endParaRPr lang="de-DE" sz="2000" dirty="0">
              <a:solidFill>
                <a:srgbClr val="669900"/>
              </a:solidFill>
            </a:endParaRPr>
          </a:p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dirty="0" err="1">
                <a:solidFill>
                  <a:srgbClr val="669900"/>
                </a:solidFill>
              </a:rPr>
              <a:t>Costruzione</a:t>
            </a:r>
            <a:r>
              <a:rPr lang="de-DE" sz="2000" dirty="0">
                <a:solidFill>
                  <a:srgbClr val="669900"/>
                </a:solidFill>
              </a:rPr>
              <a:t> di </a:t>
            </a:r>
            <a:r>
              <a:rPr lang="de-DE" sz="2000" dirty="0" err="1">
                <a:solidFill>
                  <a:srgbClr val="669900"/>
                </a:solidFill>
              </a:rPr>
              <a:t>una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r>
              <a:rPr lang="de-DE" sz="2000" b="1" dirty="0" err="1">
                <a:solidFill>
                  <a:srgbClr val="669900"/>
                </a:solidFill>
              </a:rPr>
              <a:t>rete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r>
              <a:rPr lang="de-DE" sz="2000" dirty="0" err="1">
                <a:solidFill>
                  <a:srgbClr val="669900"/>
                </a:solidFill>
              </a:rPr>
              <a:t>con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r>
              <a:rPr lang="de-DE" sz="2000" dirty="0" err="1">
                <a:solidFill>
                  <a:srgbClr val="669900"/>
                </a:solidFill>
              </a:rPr>
              <a:t>associazioni</a:t>
            </a:r>
            <a:r>
              <a:rPr lang="de-DE" sz="2000" dirty="0">
                <a:solidFill>
                  <a:srgbClr val="669900"/>
                </a:solidFill>
              </a:rPr>
              <a:t> di </a:t>
            </a:r>
            <a:r>
              <a:rPr lang="de-DE" sz="2000" dirty="0" err="1">
                <a:solidFill>
                  <a:srgbClr val="669900"/>
                </a:solidFill>
              </a:rPr>
              <a:t>datori</a:t>
            </a:r>
            <a:r>
              <a:rPr lang="de-DE" sz="2000" dirty="0">
                <a:solidFill>
                  <a:srgbClr val="669900"/>
                </a:solidFill>
              </a:rPr>
              <a:t> di </a:t>
            </a:r>
          </a:p>
          <a:p>
            <a:pPr marL="0" indent="0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2000" dirty="0">
                <a:solidFill>
                  <a:srgbClr val="669900"/>
                </a:solidFill>
              </a:rPr>
              <a:t>     </a:t>
            </a:r>
            <a:r>
              <a:rPr lang="de-DE" sz="2000" dirty="0" err="1">
                <a:solidFill>
                  <a:srgbClr val="669900"/>
                </a:solidFill>
              </a:rPr>
              <a:t>lavoro</a:t>
            </a:r>
            <a:r>
              <a:rPr lang="de-DE" sz="2000" dirty="0">
                <a:solidFill>
                  <a:srgbClr val="669900"/>
                </a:solidFill>
              </a:rPr>
              <a:t> e </a:t>
            </a:r>
            <a:r>
              <a:rPr lang="de-DE" sz="2000" dirty="0" err="1">
                <a:solidFill>
                  <a:srgbClr val="669900"/>
                </a:solidFill>
              </a:rPr>
              <a:t>gruppi</a:t>
            </a:r>
            <a:r>
              <a:rPr lang="de-DE" sz="2000" dirty="0">
                <a:solidFill>
                  <a:srgbClr val="669900"/>
                </a:solidFill>
              </a:rPr>
              <a:t> di </a:t>
            </a:r>
            <a:r>
              <a:rPr lang="de-DE" sz="2000" dirty="0" err="1">
                <a:solidFill>
                  <a:srgbClr val="669900"/>
                </a:solidFill>
              </a:rPr>
              <a:t>interesse</a:t>
            </a:r>
            <a:endParaRPr lang="de-DE" sz="2000" dirty="0">
              <a:solidFill>
                <a:srgbClr val="669900"/>
              </a:solidFill>
            </a:endParaRPr>
          </a:p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dirty="0" err="1">
                <a:solidFill>
                  <a:srgbClr val="669900"/>
                </a:solidFill>
              </a:rPr>
              <a:t>Elaborazione</a:t>
            </a:r>
            <a:r>
              <a:rPr lang="de-DE" sz="2000" dirty="0">
                <a:solidFill>
                  <a:srgbClr val="669900"/>
                </a:solidFill>
              </a:rPr>
              <a:t> di materiale </a:t>
            </a:r>
            <a:r>
              <a:rPr lang="de-DE" sz="2000" b="1" dirty="0" err="1">
                <a:solidFill>
                  <a:srgbClr val="669900"/>
                </a:solidFill>
              </a:rPr>
              <a:t>informativo</a:t>
            </a:r>
            <a:endParaRPr lang="de-DE" sz="2000" b="1" dirty="0">
              <a:solidFill>
                <a:srgbClr val="669900"/>
              </a:solidFill>
            </a:endParaRPr>
          </a:p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dirty="0" err="1">
                <a:solidFill>
                  <a:srgbClr val="669900"/>
                </a:solidFill>
              </a:rPr>
              <a:t>Attività</a:t>
            </a:r>
            <a:r>
              <a:rPr lang="de-DE" sz="2000" dirty="0">
                <a:solidFill>
                  <a:srgbClr val="669900"/>
                </a:solidFill>
              </a:rPr>
              <a:t> di </a:t>
            </a:r>
            <a:r>
              <a:rPr lang="de-DE" sz="2000" b="1" dirty="0" err="1">
                <a:solidFill>
                  <a:srgbClr val="669900"/>
                </a:solidFill>
              </a:rPr>
              <a:t>formazione</a:t>
            </a:r>
            <a:r>
              <a:rPr lang="de-DE" sz="2000" b="1" dirty="0">
                <a:solidFill>
                  <a:srgbClr val="669900"/>
                </a:solidFill>
              </a:rPr>
              <a:t> </a:t>
            </a:r>
            <a:r>
              <a:rPr lang="de-DE" sz="2000" dirty="0">
                <a:solidFill>
                  <a:srgbClr val="669900"/>
                </a:solidFill>
              </a:rPr>
              <a:t>per </a:t>
            </a:r>
            <a:r>
              <a:rPr lang="de-DE" sz="2000" dirty="0" err="1">
                <a:solidFill>
                  <a:srgbClr val="669900"/>
                </a:solidFill>
              </a:rPr>
              <a:t>gli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r>
              <a:rPr lang="de-DE" sz="2000" dirty="0" err="1">
                <a:solidFill>
                  <a:srgbClr val="669900"/>
                </a:solidFill>
              </a:rPr>
              <a:t>attori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r>
              <a:rPr lang="de-DE" sz="2000" dirty="0" err="1">
                <a:solidFill>
                  <a:srgbClr val="669900"/>
                </a:solidFill>
              </a:rPr>
              <a:t>nel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r>
              <a:rPr lang="de-DE" sz="2000" dirty="0" err="1">
                <a:solidFill>
                  <a:srgbClr val="669900"/>
                </a:solidFill>
              </a:rPr>
              <a:t>campo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br>
              <a:rPr lang="de-DE" sz="2000" dirty="0">
                <a:solidFill>
                  <a:srgbClr val="669900"/>
                </a:solidFill>
              </a:rPr>
            </a:br>
            <a:r>
              <a:rPr lang="de-DE" sz="2000" dirty="0">
                <a:solidFill>
                  <a:srgbClr val="669900"/>
                </a:solidFill>
              </a:rPr>
              <a:t>della </a:t>
            </a:r>
            <a:r>
              <a:rPr lang="de-DE" sz="2000" dirty="0" err="1">
                <a:solidFill>
                  <a:srgbClr val="669900"/>
                </a:solidFill>
              </a:rPr>
              <a:t>consulenza</a:t>
            </a:r>
            <a:r>
              <a:rPr lang="de-DE" sz="2000" dirty="0">
                <a:solidFill>
                  <a:srgbClr val="669900"/>
                </a:solidFill>
              </a:rPr>
              <a:t> sul </a:t>
            </a:r>
            <a:r>
              <a:rPr lang="de-DE" sz="2000" dirty="0" err="1">
                <a:solidFill>
                  <a:srgbClr val="669900"/>
                </a:solidFill>
              </a:rPr>
              <a:t>mobbing</a:t>
            </a:r>
            <a:r>
              <a:rPr lang="de-DE" sz="2000" dirty="0">
                <a:solidFill>
                  <a:srgbClr val="669900"/>
                </a:solidFill>
              </a:rPr>
              <a:t>, per i </a:t>
            </a:r>
            <a:r>
              <a:rPr lang="de-DE" sz="2000" dirty="0" err="1">
                <a:solidFill>
                  <a:srgbClr val="669900"/>
                </a:solidFill>
              </a:rPr>
              <a:t>datori</a:t>
            </a:r>
            <a:r>
              <a:rPr lang="de-DE" sz="2000" dirty="0">
                <a:solidFill>
                  <a:srgbClr val="669900"/>
                </a:solidFill>
              </a:rPr>
              <a:t>/</a:t>
            </a:r>
            <a:r>
              <a:rPr lang="de-DE" sz="2000" dirty="0" err="1">
                <a:solidFill>
                  <a:srgbClr val="669900"/>
                </a:solidFill>
              </a:rPr>
              <a:t>datrici</a:t>
            </a:r>
            <a:r>
              <a:rPr lang="de-DE" sz="2000" dirty="0">
                <a:solidFill>
                  <a:srgbClr val="669900"/>
                </a:solidFill>
              </a:rPr>
              <a:t> </a:t>
            </a:r>
            <a:br>
              <a:rPr lang="de-DE" sz="2000" dirty="0">
                <a:solidFill>
                  <a:srgbClr val="669900"/>
                </a:solidFill>
              </a:rPr>
            </a:br>
            <a:r>
              <a:rPr lang="de-DE" sz="2000" dirty="0">
                <a:solidFill>
                  <a:srgbClr val="669900"/>
                </a:solidFill>
              </a:rPr>
              <a:t>di </a:t>
            </a:r>
            <a:r>
              <a:rPr lang="de-DE" sz="2000" dirty="0" err="1">
                <a:solidFill>
                  <a:srgbClr val="669900"/>
                </a:solidFill>
              </a:rPr>
              <a:t>lavoro</a:t>
            </a:r>
            <a:r>
              <a:rPr lang="de-DE" sz="2000" dirty="0">
                <a:solidFill>
                  <a:srgbClr val="669900"/>
                </a:solidFill>
              </a:rPr>
              <a:t>, per </a:t>
            </a:r>
            <a:r>
              <a:rPr lang="de-DE" sz="2000" dirty="0" err="1">
                <a:solidFill>
                  <a:srgbClr val="669900"/>
                </a:solidFill>
              </a:rPr>
              <a:t>lavoratrici</a:t>
            </a:r>
            <a:r>
              <a:rPr lang="de-DE" sz="2000" dirty="0">
                <a:solidFill>
                  <a:srgbClr val="669900"/>
                </a:solidFill>
              </a:rPr>
              <a:t> e </a:t>
            </a:r>
            <a:r>
              <a:rPr lang="de-DE" sz="2000" dirty="0" err="1">
                <a:solidFill>
                  <a:srgbClr val="669900"/>
                </a:solidFill>
              </a:rPr>
              <a:t>lavoratori</a:t>
            </a:r>
            <a:endParaRPr lang="de-DE" sz="2000" dirty="0">
              <a:solidFill>
                <a:srgbClr val="669900"/>
              </a:solidFill>
            </a:endParaRPr>
          </a:p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000" b="1" dirty="0" err="1">
                <a:solidFill>
                  <a:srgbClr val="669900"/>
                </a:solidFill>
              </a:rPr>
              <a:t>Convegno</a:t>
            </a:r>
            <a:r>
              <a:rPr lang="de-DE" sz="2000" b="1" dirty="0">
                <a:solidFill>
                  <a:srgbClr val="669900"/>
                </a:solidFill>
              </a:rPr>
              <a:t> sul </a:t>
            </a:r>
            <a:r>
              <a:rPr lang="de-DE" sz="2000" b="1" dirty="0" err="1">
                <a:solidFill>
                  <a:srgbClr val="669900"/>
                </a:solidFill>
              </a:rPr>
              <a:t>mobbing</a:t>
            </a:r>
            <a:r>
              <a:rPr lang="de-DE" sz="2000" b="1" dirty="0">
                <a:solidFill>
                  <a:srgbClr val="669900"/>
                </a:solidFill>
              </a:rPr>
              <a:t> </a:t>
            </a:r>
            <a:r>
              <a:rPr lang="de-DE" sz="2000" dirty="0" err="1">
                <a:solidFill>
                  <a:srgbClr val="669900"/>
                </a:solidFill>
              </a:rPr>
              <a:t>nell‘autunno</a:t>
            </a:r>
            <a:r>
              <a:rPr lang="de-DE" sz="2000" dirty="0">
                <a:solidFill>
                  <a:srgbClr val="669900"/>
                </a:solidFill>
              </a:rPr>
              <a:t> 2022</a:t>
            </a:r>
          </a:p>
          <a:p>
            <a:pPr marL="0" indent="0">
              <a:lnSpc>
                <a:spcPct val="160000"/>
              </a:lnSpc>
              <a:buNone/>
            </a:pPr>
            <a:endParaRPr lang="de-DE" sz="1400" dirty="0">
              <a:solidFill>
                <a:srgbClr val="669900"/>
              </a:solidFill>
            </a:endParaRPr>
          </a:p>
          <a:p>
            <a:endParaRPr lang="de-DE" dirty="0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1C97491-C465-4D02-BB4E-ABF548697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86" y="60324"/>
            <a:ext cx="12009119" cy="6738940"/>
          </a:xfrm>
          <a:prstGeom prst="rect">
            <a:avLst/>
          </a:prstGeom>
          <a:noFill/>
          <a:ln w="57150" cap="rnd">
            <a:solidFill>
              <a:schemeClr val="bg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397496D-D4AB-4DDD-8B01-1DD931A3A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356" y="5268286"/>
            <a:ext cx="1835267" cy="152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118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">
            <a:extLst>
              <a:ext uri="{FF2B5EF4-FFF2-40B4-BE49-F238E27FC236}">
                <a16:creationId xmlns:a16="http://schemas.microsoft.com/office/drawing/2014/main" id="{659825C6-6133-4BE5-8B9A-829034BE6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69" y="5856022"/>
            <a:ext cx="1813316" cy="83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1">
            <a:extLst>
              <a:ext uri="{FF2B5EF4-FFF2-40B4-BE49-F238E27FC236}">
                <a16:creationId xmlns:a16="http://schemas.microsoft.com/office/drawing/2014/main" id="{81C97491-C465-4D02-BB4E-ABF548697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86" y="60324"/>
            <a:ext cx="12009119" cy="6738940"/>
          </a:xfrm>
          <a:prstGeom prst="rect">
            <a:avLst/>
          </a:prstGeom>
          <a:noFill/>
          <a:ln w="57150" cap="rnd">
            <a:solidFill>
              <a:schemeClr val="bg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pic>
        <p:nvPicPr>
          <p:cNvPr id="7" name="Picture 2" descr="Vielen Dank fur die Aufmerksamkeit. Powerpoint. Schlussfolie">
            <a:hlinkClick r:id="rId3"/>
            <a:extLst>
              <a:ext uri="{FF2B5EF4-FFF2-40B4-BE49-F238E27FC236}">
                <a16:creationId xmlns:a16="http://schemas.microsoft.com/office/drawing/2014/main" id="{13BE3D3B-7E40-4C8A-B245-099CAF1BBD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090"/>
          <a:stretch/>
        </p:blipFill>
        <p:spPr bwMode="auto">
          <a:xfrm>
            <a:off x="559933" y="1001978"/>
            <a:ext cx="5766429" cy="406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126373C-F457-443A-9B38-BD175E7EA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5911" y="1444663"/>
            <a:ext cx="4834605" cy="2638205"/>
          </a:xfrm>
          <a:prstGeom prst="rect">
            <a:avLst/>
          </a:prstGeom>
        </p:spPr>
      </p:pic>
      <p:pic>
        <p:nvPicPr>
          <p:cNvPr id="8" name="Grafik 2">
            <a:extLst>
              <a:ext uri="{FF2B5EF4-FFF2-40B4-BE49-F238E27FC236}">
                <a16:creationId xmlns:a16="http://schemas.microsoft.com/office/drawing/2014/main" id="{5422F953-80BE-45B7-8331-B5BA3196E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0256" y="5856022"/>
            <a:ext cx="22891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998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D84893-7D8A-4CA2-B1F5-B1CE22AE2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575" y="362802"/>
            <a:ext cx="10883537" cy="14661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de-DE" sz="3200" b="1" dirty="0">
                <a:latin typeface="+mj-lt"/>
                <a:cs typeface="Arial" panose="020B0604020202020204" pitchFamily="34" charset="0"/>
              </a:rPr>
              <a:t>ABLAUF / </a:t>
            </a:r>
            <a:r>
              <a:rPr lang="de-DE" sz="3200" b="1" dirty="0">
                <a:solidFill>
                  <a:srgbClr val="7EC234"/>
                </a:solidFill>
                <a:latin typeface="+mj-lt"/>
                <a:cs typeface="Arial" panose="020B0604020202020204" pitchFamily="34" charset="0"/>
              </a:rPr>
              <a:t>PROGRAMMA</a:t>
            </a:r>
          </a:p>
          <a:p>
            <a:pPr marL="0" indent="0" algn="ctr">
              <a:buNone/>
            </a:pPr>
            <a:endParaRPr lang="de-DE" sz="2000" b="1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de-DE" sz="2000" b="1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de-DE" sz="2400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de-DE" sz="2400" dirty="0">
                <a:latin typeface="+mj-lt"/>
                <a:cs typeface="Arial" panose="020B0604020202020204" pitchFamily="34" charset="0"/>
              </a:rPr>
              <a:t>EINLEITEND / </a:t>
            </a:r>
            <a:r>
              <a:rPr lang="de-DE" sz="2400" dirty="0">
                <a:solidFill>
                  <a:srgbClr val="7EC234"/>
                </a:solidFill>
                <a:latin typeface="+mj-lt"/>
                <a:cs typeface="Arial" panose="020B0604020202020204" pitchFamily="34" charset="0"/>
              </a:rPr>
              <a:t>INTRODUZIONE</a:t>
            </a:r>
          </a:p>
          <a:p>
            <a:pPr marL="0" indent="0" algn="ctr">
              <a:buNone/>
            </a:pPr>
            <a:endParaRPr lang="de-DE" sz="2400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de-DE" sz="2400" dirty="0">
                <a:latin typeface="+mj-lt"/>
                <a:cs typeface="Arial" panose="020B0604020202020204" pitchFamily="34" charset="0"/>
              </a:rPr>
              <a:t>ANTI-MOBBING-DIENST/ </a:t>
            </a:r>
            <a:r>
              <a:rPr lang="de-DE" sz="2400" cap="all" dirty="0">
                <a:solidFill>
                  <a:srgbClr val="7EC234"/>
                </a:solidFill>
                <a:latin typeface="+mj-lt"/>
                <a:ea typeface="+mj-ea"/>
                <a:cs typeface="Arial" panose="020B0604020202020204" pitchFamily="34" charset="0"/>
              </a:rPr>
              <a:t>IL SERVIZIO ANTIMOBBING</a:t>
            </a:r>
          </a:p>
          <a:p>
            <a:pPr marL="0" indent="0" algn="ctr">
              <a:buNone/>
            </a:pPr>
            <a:endParaRPr lang="de-DE" sz="2400" dirty="0">
              <a:solidFill>
                <a:srgbClr val="7EC234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de-DE" sz="2400" dirty="0">
                <a:latin typeface="+mj-lt"/>
                <a:cs typeface="Arial" panose="020B0604020202020204" pitchFamily="34" charset="0"/>
              </a:rPr>
              <a:t>SCHWERPUNKTE TÄTIGKEITSJAHR 2022/ </a:t>
            </a:r>
            <a:r>
              <a:rPr lang="de-DE" sz="2400" cap="all" dirty="0">
                <a:solidFill>
                  <a:srgbClr val="7EC234"/>
                </a:solidFill>
                <a:latin typeface="+mj-lt"/>
                <a:ea typeface="+mj-ea"/>
                <a:cs typeface="Arial" panose="020B0604020202020204" pitchFamily="34" charset="0"/>
              </a:rPr>
              <a:t>OBIETTIVI per L´ANNO 2022</a:t>
            </a:r>
            <a:endParaRPr lang="en-US" sz="2400" cap="all" dirty="0">
              <a:solidFill>
                <a:srgbClr val="7EC234"/>
              </a:solidFill>
              <a:latin typeface="+mj-lt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Picture 8" descr="gr">
            <a:extLst>
              <a:ext uri="{FF2B5EF4-FFF2-40B4-BE49-F238E27FC236}">
                <a16:creationId xmlns:a16="http://schemas.microsoft.com/office/drawing/2014/main" id="{31029E7B-C998-46F2-90BD-156FAB0F6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856" y="5291787"/>
            <a:ext cx="2109787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68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D05DA819-A5C8-4DAC-886B-997E72AB0237}"/>
              </a:ext>
            </a:extLst>
          </p:cNvPr>
          <p:cNvGraphicFramePr>
            <a:graphicFrameLocks noGrp="1"/>
          </p:cNvGraphicFramePr>
          <p:nvPr/>
        </p:nvGraphicFramePr>
        <p:xfrm>
          <a:off x="5819775" y="3487738"/>
          <a:ext cx="4700588" cy="1858962"/>
        </p:xfrm>
        <a:graphic>
          <a:graphicData uri="http://schemas.openxmlformats.org/drawingml/2006/table">
            <a:tbl>
              <a:tblPr/>
              <a:tblGrid>
                <a:gridCol w="4700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8962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RITA MATTEI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endParaRPr kumimoji="0" lang="de-DE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r>
                        <a:rPr kumimoji="0" lang="de-DE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Landtagspräsidentin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endParaRPr kumimoji="0" lang="de-DE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r>
                        <a:rPr kumimoji="0" lang="de-DE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Presidente </a:t>
                      </a:r>
                      <a:r>
                        <a:rPr kumimoji="0" lang="de-DE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Consiglio</a:t>
                      </a:r>
                      <a:r>
                        <a:rPr kumimoji="0" lang="de-DE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provinciale</a:t>
                      </a:r>
                      <a:endParaRPr kumimoji="0" lang="de-DE" altLang="de-DE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3366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77" marR="91477" marT="45599" marB="455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4344" name="Picture 9" descr="Keine Fotobeschreibung verfügbar.">
            <a:extLst>
              <a:ext uri="{FF2B5EF4-FFF2-40B4-BE49-F238E27FC236}">
                <a16:creationId xmlns:a16="http://schemas.microsoft.com/office/drawing/2014/main" id="{D036E505-8DB2-46DB-830D-D660CDD71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9" y="260351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E4181C1B-0A01-419D-A6BB-58BCF078B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8925" y="1341438"/>
            <a:ext cx="9144000" cy="6858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marL="304800" indent="-304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2000" indent="-304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19200" indent="-304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76400" indent="-304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33600" indent="-304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908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80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052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24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  <a:defRPr/>
            </a:pPr>
            <a:r>
              <a:rPr lang="de-DE" altLang="en-US" sz="2200" b="1" dirty="0"/>
              <a:t>GRUSSWORTE</a:t>
            </a:r>
          </a:p>
          <a:p>
            <a:pPr marL="0" indent="0" algn="ctr">
              <a:spcBef>
                <a:spcPct val="0"/>
              </a:spcBef>
              <a:buNone/>
              <a:defRPr/>
            </a:pPr>
            <a:endParaRPr lang="en-US" altLang="en-US" sz="1800" dirty="0"/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200" b="1" cap="all" dirty="0">
                <a:solidFill>
                  <a:srgbClr val="336600"/>
                </a:solidFill>
                <a:ea typeface="Verdana" panose="020B0604030504040204" pitchFamily="34" charset="0"/>
              </a:rPr>
              <a:t>PAROLE DI SALUTO</a:t>
            </a:r>
            <a:endParaRPr lang="de-DE" altLang="en-US" sz="2200" b="1" cap="all" dirty="0">
              <a:solidFill>
                <a:srgbClr val="336600"/>
              </a:solidFill>
              <a:ea typeface="Verdana" panose="020B0604030504040204" pitchFamily="34" charset="0"/>
            </a:endParaRPr>
          </a:p>
        </p:txBody>
      </p:sp>
      <p:pic>
        <p:nvPicPr>
          <p:cNvPr id="14347" name="Grafik 3" descr="Ein Bild, das Wand, Person, drinnen, Frau enthält.&#10;&#10;Automatisch generierte Beschreibung">
            <a:extLst>
              <a:ext uri="{FF2B5EF4-FFF2-40B4-BE49-F238E27FC236}">
                <a16:creationId xmlns:a16="http://schemas.microsoft.com/office/drawing/2014/main" id="{2F5F5A2C-E8C6-46F4-B0A1-F247B84D5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1" y="2852738"/>
            <a:ext cx="3743325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gr">
            <a:extLst>
              <a:ext uri="{FF2B5EF4-FFF2-40B4-BE49-F238E27FC236}">
                <a16:creationId xmlns:a16="http://schemas.microsoft.com/office/drawing/2014/main" id="{8D006D00-BC48-442B-8D6E-2A5A516E2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464" y="141289"/>
            <a:ext cx="2109787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4">
            <a:extLst>
              <a:ext uri="{FF2B5EF4-FFF2-40B4-BE49-F238E27FC236}">
                <a16:creationId xmlns:a16="http://schemas.microsoft.com/office/drawing/2014/main" id="{D0CFE65E-85EE-4CFC-A017-AC86B325D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692275"/>
            <a:ext cx="9144000" cy="6858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marL="304800" indent="-304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2000" indent="-304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19200" indent="-304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76400" indent="-304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33600" indent="-304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908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80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052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24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  <a:defRPr/>
            </a:pPr>
            <a:r>
              <a:rPr lang="de-DE" altLang="en-US" sz="2200" b="1" dirty="0"/>
              <a:t> EINFÜHRUNG</a:t>
            </a:r>
          </a:p>
          <a:p>
            <a:pPr marL="0" indent="0" algn="ctr">
              <a:spcBef>
                <a:spcPct val="0"/>
              </a:spcBef>
              <a:buNone/>
              <a:defRPr/>
            </a:pPr>
            <a:endParaRPr lang="de-DE" altLang="en-US" sz="2200" b="1" dirty="0"/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200" b="1" cap="all" dirty="0">
                <a:solidFill>
                  <a:srgbClr val="336600"/>
                </a:solidFill>
                <a:ea typeface="Verdana" panose="020B0604030504040204" pitchFamily="34" charset="0"/>
              </a:rPr>
              <a:t>INTRODUZIONE</a:t>
            </a:r>
            <a:endParaRPr lang="de-DE" altLang="en-US" sz="2200" b="1" cap="all" dirty="0">
              <a:solidFill>
                <a:srgbClr val="336600"/>
              </a:solidFill>
              <a:ea typeface="Verdana" panose="020B0604030504040204" pitchFamily="34" charset="0"/>
            </a:endParaRP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4441AE04-86AC-4FB5-86C8-3D55B93A4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363441"/>
              </p:ext>
            </p:extLst>
          </p:nvPr>
        </p:nvGraphicFramePr>
        <p:xfrm>
          <a:off x="5591174" y="3278190"/>
          <a:ext cx="5076825" cy="2525712"/>
        </p:xfrm>
        <a:graphic>
          <a:graphicData uri="http://schemas.openxmlformats.org/drawingml/2006/table">
            <a:tbl>
              <a:tblPr/>
              <a:tblGrid>
                <a:gridCol w="5076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25712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1950" algn="l"/>
                          <a:tab pos="801688" algn="l"/>
                        </a:tabLs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MICHELA MORANDINI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endParaRPr kumimoji="0" lang="de-DE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r>
                        <a:rPr kumimoji="0" lang="de-DE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Gleichstellungsrätin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r>
                        <a:rPr kumimoji="0" lang="de-DE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Vorsitzende Südtiroler </a:t>
                      </a:r>
                      <a:r>
                        <a:rPr kumimoji="0" lang="de-DE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Monitoringausschuss</a:t>
                      </a:r>
                      <a:r>
                        <a:rPr kumimoji="0" lang="de-DE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für die Rechte von Menschen mit Behinderungen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endParaRPr kumimoji="0" lang="de-DE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r>
                        <a:rPr kumimoji="0" lang="de-DE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Consigliera di </a:t>
                      </a:r>
                      <a:r>
                        <a:rPr kumimoji="0" lang="de-DE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parità</a:t>
                      </a:r>
                      <a:endParaRPr kumimoji="0" lang="it-IT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3366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1950" algn="l"/>
                          <a:tab pos="801688" algn="l"/>
                        </a:tabLst>
                      </a:pPr>
                      <a:r>
                        <a:rPr kumimoji="0" lang="it-IT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Presidente Osservatorio provinciale sui diritti delle persone con disabilità</a:t>
                      </a:r>
                      <a:endParaRPr kumimoji="0" lang="de-DE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3366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77" marR="91477" marT="45722" marB="4572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52" name="Grafik 2">
            <a:extLst>
              <a:ext uri="{FF2B5EF4-FFF2-40B4-BE49-F238E27FC236}">
                <a16:creationId xmlns:a16="http://schemas.microsoft.com/office/drawing/2014/main" id="{065D56E6-7764-4709-82EA-ED39D639C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3278189"/>
            <a:ext cx="33401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DF8111-EFE6-456B-9587-406B302E0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57887"/>
            <a:ext cx="12192000" cy="1433661"/>
          </a:xfrm>
        </p:spPr>
        <p:txBody>
          <a:bodyPr>
            <a:normAutofit/>
          </a:bodyPr>
          <a:lstStyle/>
          <a:p>
            <a:r>
              <a:rPr lang="de-DE" sz="4400" b="1" dirty="0"/>
              <a:t>LANDESGESETZ / </a:t>
            </a:r>
            <a:r>
              <a:rPr lang="de-DE" sz="4400" b="1" dirty="0">
                <a:solidFill>
                  <a:srgbClr val="669900"/>
                </a:solidFill>
              </a:rPr>
              <a:t>LEGGE PROVINCALE </a:t>
            </a:r>
            <a:br>
              <a:rPr lang="de-DE" sz="4400" b="1" dirty="0">
                <a:solidFill>
                  <a:srgbClr val="669900"/>
                </a:solidFill>
              </a:rPr>
            </a:br>
            <a:r>
              <a:rPr lang="de-DE" sz="4400" b="1" dirty="0"/>
              <a:t>04/2021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14FCC44-F7D6-458F-A75D-E57592DA58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717847"/>
            <a:ext cx="12192000" cy="2293052"/>
          </a:xfrm>
        </p:spPr>
        <p:txBody>
          <a:bodyPr>
            <a:normAutofit fontScale="25000" lnSpcReduction="20000"/>
          </a:bodyPr>
          <a:lstStyle/>
          <a:p>
            <a:r>
              <a:rPr lang="de-DE" sz="11200" dirty="0"/>
              <a:t>Prävention und Umgang </a:t>
            </a:r>
          </a:p>
          <a:p>
            <a:r>
              <a:rPr lang="de-DE" sz="11200" dirty="0"/>
              <a:t>mit Mobbing, </a:t>
            </a:r>
            <a:r>
              <a:rPr lang="de-DE" sz="11200" dirty="0" err="1"/>
              <a:t>Straining</a:t>
            </a:r>
            <a:r>
              <a:rPr lang="de-DE" sz="11200" dirty="0"/>
              <a:t> und Gewalt am Arbeitsplatz</a:t>
            </a:r>
          </a:p>
          <a:p>
            <a:endParaRPr lang="de-DE" sz="11200" dirty="0"/>
          </a:p>
          <a:p>
            <a:br>
              <a:rPr lang="de-DE" sz="11200" dirty="0"/>
            </a:br>
            <a:r>
              <a:rPr lang="de-DE" sz="11200" dirty="0" err="1">
                <a:solidFill>
                  <a:srgbClr val="669900"/>
                </a:solidFill>
              </a:rPr>
              <a:t>Prevenzione</a:t>
            </a:r>
            <a:r>
              <a:rPr lang="de-DE" sz="11200" dirty="0">
                <a:solidFill>
                  <a:srgbClr val="669900"/>
                </a:solidFill>
              </a:rPr>
              <a:t> e </a:t>
            </a:r>
            <a:r>
              <a:rPr lang="de-DE" sz="11200" dirty="0" err="1">
                <a:solidFill>
                  <a:srgbClr val="669900"/>
                </a:solidFill>
              </a:rPr>
              <a:t>gestione</a:t>
            </a:r>
            <a:r>
              <a:rPr lang="de-DE" sz="11200" dirty="0">
                <a:solidFill>
                  <a:srgbClr val="669900"/>
                </a:solidFill>
              </a:rPr>
              <a:t> </a:t>
            </a:r>
          </a:p>
          <a:p>
            <a:r>
              <a:rPr lang="de-DE" sz="11200" dirty="0">
                <a:solidFill>
                  <a:srgbClr val="669900"/>
                </a:solidFill>
              </a:rPr>
              <a:t>del </a:t>
            </a:r>
            <a:r>
              <a:rPr lang="de-DE" sz="11200" dirty="0" err="1">
                <a:solidFill>
                  <a:srgbClr val="669900"/>
                </a:solidFill>
              </a:rPr>
              <a:t>mobbing</a:t>
            </a:r>
            <a:r>
              <a:rPr lang="de-DE" sz="11200" dirty="0">
                <a:solidFill>
                  <a:srgbClr val="669900"/>
                </a:solidFill>
              </a:rPr>
              <a:t>, </a:t>
            </a:r>
            <a:r>
              <a:rPr lang="de-DE" sz="11200" dirty="0" err="1">
                <a:solidFill>
                  <a:srgbClr val="669900"/>
                </a:solidFill>
              </a:rPr>
              <a:t>dello</a:t>
            </a:r>
            <a:r>
              <a:rPr lang="de-DE" sz="11200" dirty="0">
                <a:solidFill>
                  <a:srgbClr val="669900"/>
                </a:solidFill>
              </a:rPr>
              <a:t> </a:t>
            </a:r>
            <a:r>
              <a:rPr lang="de-DE" sz="11200" dirty="0" err="1">
                <a:solidFill>
                  <a:srgbClr val="669900"/>
                </a:solidFill>
              </a:rPr>
              <a:t>straining</a:t>
            </a:r>
            <a:r>
              <a:rPr lang="de-DE" sz="11200" dirty="0">
                <a:solidFill>
                  <a:srgbClr val="669900"/>
                </a:solidFill>
              </a:rPr>
              <a:t> e della </a:t>
            </a:r>
            <a:r>
              <a:rPr lang="de-DE" sz="11200" dirty="0" err="1">
                <a:solidFill>
                  <a:srgbClr val="669900"/>
                </a:solidFill>
              </a:rPr>
              <a:t>violenza</a:t>
            </a:r>
            <a:r>
              <a:rPr lang="de-DE" sz="11200" dirty="0">
                <a:solidFill>
                  <a:srgbClr val="669900"/>
                </a:solidFill>
              </a:rPr>
              <a:t> sul </a:t>
            </a:r>
            <a:r>
              <a:rPr lang="de-DE" sz="11200" dirty="0" err="1">
                <a:solidFill>
                  <a:srgbClr val="669900"/>
                </a:solidFill>
              </a:rPr>
              <a:t>posto</a:t>
            </a:r>
            <a:r>
              <a:rPr lang="de-DE" sz="11200" dirty="0">
                <a:solidFill>
                  <a:srgbClr val="669900"/>
                </a:solidFill>
              </a:rPr>
              <a:t> di </a:t>
            </a:r>
            <a:r>
              <a:rPr lang="de-DE" sz="11200" dirty="0" err="1">
                <a:solidFill>
                  <a:srgbClr val="669900"/>
                </a:solidFill>
              </a:rPr>
              <a:t>lavoro</a:t>
            </a:r>
            <a:br>
              <a:rPr lang="de-DE" sz="9000" dirty="0"/>
            </a:br>
            <a:br>
              <a:rPr lang="de-DE" dirty="0"/>
            </a:br>
            <a:endParaRPr lang="de-DE" dirty="0"/>
          </a:p>
        </p:txBody>
      </p:sp>
      <p:pic>
        <p:nvPicPr>
          <p:cNvPr id="4" name="Picture 6" descr="gr">
            <a:extLst>
              <a:ext uri="{FF2B5EF4-FFF2-40B4-BE49-F238E27FC236}">
                <a16:creationId xmlns:a16="http://schemas.microsoft.com/office/drawing/2014/main" id="{984A603F-9382-4C06-9D96-A34AAF299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233" y="5800656"/>
            <a:ext cx="20574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E3E209D-0BD9-4526-B419-DDA2B3F3D5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32412" r="32330"/>
          <a:stretch/>
        </p:blipFill>
        <p:spPr>
          <a:xfrm>
            <a:off x="272823" y="149946"/>
            <a:ext cx="1262743" cy="2387600"/>
          </a:xfrm>
          <a:prstGeom prst="rect">
            <a:avLst/>
          </a:prstGeom>
        </p:spPr>
      </p:pic>
      <p:sp>
        <p:nvSpPr>
          <p:cNvPr id="6" name="Rectangle 11">
            <a:extLst>
              <a:ext uri="{FF2B5EF4-FFF2-40B4-BE49-F238E27FC236}">
                <a16:creationId xmlns:a16="http://schemas.microsoft.com/office/drawing/2014/main" id="{6FD748E1-9412-4523-AF99-1422458226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86" y="60324"/>
            <a:ext cx="12009119" cy="6738940"/>
          </a:xfrm>
          <a:prstGeom prst="rect">
            <a:avLst/>
          </a:prstGeom>
          <a:noFill/>
          <a:ln w="57150" cap="rnd">
            <a:solidFill>
              <a:schemeClr val="bg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</p:spTree>
    <p:extLst>
      <p:ext uri="{BB962C8B-B14F-4D97-AF65-F5344CB8AC3E}">
        <p14:creationId xmlns:p14="http://schemas.microsoft.com/office/powerpoint/2010/main" val="2017027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ED44D21-30BD-49B7-9C2C-1699FD3F2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961" y="383962"/>
            <a:ext cx="6275288" cy="28161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DED2EAD-51E4-4AAF-8E09-D07BEDB68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961" y="3541598"/>
            <a:ext cx="6275288" cy="2932440"/>
          </a:xfrm>
          <a:prstGeom prst="rect">
            <a:avLst/>
          </a:prstGeom>
          <a:ln>
            <a:solidFill>
              <a:srgbClr val="669900"/>
            </a:solidFill>
          </a:ln>
        </p:spPr>
      </p:pic>
      <p:pic>
        <p:nvPicPr>
          <p:cNvPr id="8" name="Picture 6" descr="gr">
            <a:extLst>
              <a:ext uri="{FF2B5EF4-FFF2-40B4-BE49-F238E27FC236}">
                <a16:creationId xmlns:a16="http://schemas.microsoft.com/office/drawing/2014/main" id="{CB13F4F0-87A3-4E2E-B51A-D1BB2F03F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758" y="5721737"/>
            <a:ext cx="20574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1">
            <a:extLst>
              <a:ext uri="{FF2B5EF4-FFF2-40B4-BE49-F238E27FC236}">
                <a16:creationId xmlns:a16="http://schemas.microsoft.com/office/drawing/2014/main" id="{A48125BF-AED7-4760-ABE7-3A589385A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86" y="60324"/>
            <a:ext cx="12009119" cy="6738940"/>
          </a:xfrm>
          <a:prstGeom prst="rect">
            <a:avLst/>
          </a:prstGeom>
          <a:noFill/>
          <a:ln w="57150" cap="rnd">
            <a:solidFill>
              <a:schemeClr val="bg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</p:spTree>
    <p:extLst>
      <p:ext uri="{BB962C8B-B14F-4D97-AF65-F5344CB8AC3E}">
        <p14:creationId xmlns:p14="http://schemas.microsoft.com/office/powerpoint/2010/main" val="1627962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>
            <a:extLst>
              <a:ext uri="{FF2B5EF4-FFF2-40B4-BE49-F238E27FC236}">
                <a16:creationId xmlns:a16="http://schemas.microsoft.com/office/drawing/2014/main" id="{4B84309A-7FBC-4C78-A5DA-D634D3C897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altLang="de-DE" sz="3200" b="1" dirty="0"/>
              <a:t>Art. 2 </a:t>
            </a:r>
            <a:br>
              <a:rPr lang="de-DE" altLang="de-DE" sz="3200" b="1" dirty="0"/>
            </a:br>
            <a:r>
              <a:rPr lang="de-DE" altLang="de-DE" sz="3200" b="1" dirty="0"/>
              <a:t>Präventionsarbeit / </a:t>
            </a:r>
            <a:r>
              <a:rPr lang="de-DE" altLang="de-DE" sz="3200" b="1" dirty="0" err="1">
                <a:solidFill>
                  <a:srgbClr val="669900"/>
                </a:solidFill>
              </a:rPr>
              <a:t>Misure</a:t>
            </a:r>
            <a:r>
              <a:rPr lang="de-DE" altLang="de-DE" sz="3200" b="1" dirty="0">
                <a:solidFill>
                  <a:srgbClr val="669900"/>
                </a:solidFill>
              </a:rPr>
              <a:t> di </a:t>
            </a:r>
            <a:r>
              <a:rPr lang="de-DE" altLang="de-DE" sz="3200" b="1" dirty="0" err="1">
                <a:solidFill>
                  <a:srgbClr val="669900"/>
                </a:solidFill>
              </a:rPr>
              <a:t>prevenzione</a:t>
            </a:r>
            <a:endParaRPr lang="de-DE" altLang="de-DE" sz="3200" b="1" dirty="0">
              <a:solidFill>
                <a:srgbClr val="669900"/>
              </a:solidFill>
            </a:endParaRPr>
          </a:p>
        </p:txBody>
      </p:sp>
      <p:sp>
        <p:nvSpPr>
          <p:cNvPr id="15363" name="Inhaltsplatzhalter 2">
            <a:extLst>
              <a:ext uri="{FF2B5EF4-FFF2-40B4-BE49-F238E27FC236}">
                <a16:creationId xmlns:a16="http://schemas.microsoft.com/office/drawing/2014/main" id="{5F4B9A57-9934-458F-A757-14BC5E1DFF6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271736" y="1556460"/>
            <a:ext cx="5528172" cy="3259298"/>
          </a:xfrm>
        </p:spPr>
        <p:txBody>
          <a:bodyPr>
            <a:noAutofit/>
          </a:bodyPr>
          <a:lstStyle/>
          <a:p>
            <a:pPr marL="285750" indent="-285750">
              <a:lnSpc>
                <a:spcPct val="140000"/>
              </a:lnSpc>
            </a:pPr>
            <a:r>
              <a:rPr lang="de-DE" altLang="de-DE" sz="1800" dirty="0"/>
              <a:t>Maßnahmen zur </a:t>
            </a:r>
            <a:r>
              <a:rPr lang="de-DE" altLang="de-DE" sz="1800" b="1" dirty="0"/>
              <a:t>Sensibilisierung der Öffentlichkeit</a:t>
            </a:r>
            <a:r>
              <a:rPr lang="de-DE" altLang="de-DE" sz="1800" dirty="0"/>
              <a:t> in Zusammenarbeit mit Vereinigungen und Institutionen</a:t>
            </a:r>
          </a:p>
          <a:p>
            <a:pPr marL="285750" indent="-285750">
              <a:lnSpc>
                <a:spcPct val="140000"/>
              </a:lnSpc>
            </a:pPr>
            <a:r>
              <a:rPr lang="de-DE" altLang="de-DE" sz="1800" b="1" dirty="0"/>
              <a:t>Informations- und Bildungsmaßnahmen </a:t>
            </a:r>
            <a:r>
              <a:rPr lang="de-DE" altLang="de-DE" sz="1800" dirty="0"/>
              <a:t>für Arbeitgeberinnen und Arbeitgeber / Arbeitnehmerinnen und Arbeitnehmer</a:t>
            </a:r>
          </a:p>
          <a:p>
            <a:pPr marL="285750" indent="-285750">
              <a:lnSpc>
                <a:spcPct val="140000"/>
              </a:lnSpc>
            </a:pPr>
            <a:r>
              <a:rPr lang="de-DE" altLang="de-DE" sz="1800" dirty="0"/>
              <a:t>Organisation von </a:t>
            </a:r>
            <a:r>
              <a:rPr lang="de-DE" altLang="de-DE" sz="1800" b="1" dirty="0"/>
              <a:t>Konferenzen und Tagungen </a:t>
            </a:r>
            <a:r>
              <a:rPr lang="de-DE" altLang="de-DE" sz="1800" dirty="0"/>
              <a:t>mit Vereinen und Institutionen</a:t>
            </a:r>
          </a:p>
          <a:p>
            <a:pPr marL="285750" indent="-285750">
              <a:lnSpc>
                <a:spcPct val="140000"/>
              </a:lnSpc>
            </a:pPr>
            <a:r>
              <a:rPr lang="de-DE" altLang="de-DE" sz="1800" b="1" dirty="0"/>
              <a:t>Landesweites Netzwerk </a:t>
            </a:r>
            <a:r>
              <a:rPr lang="de-DE" altLang="de-DE" sz="1800" dirty="0"/>
              <a:t>von Expertinnen und Experten</a:t>
            </a:r>
          </a:p>
          <a:p>
            <a:pPr marL="285750" indent="-285750">
              <a:lnSpc>
                <a:spcPct val="140000"/>
              </a:lnSpc>
            </a:pPr>
            <a:r>
              <a:rPr lang="de-DE" altLang="de-DE" sz="1800" b="1" dirty="0"/>
              <a:t>Schaffung von Synergien </a:t>
            </a:r>
            <a:r>
              <a:rPr lang="de-DE" altLang="de-DE" sz="1800" dirty="0"/>
              <a:t>zwischen den verschiedenen Akteuren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D4AE83A-BF12-4936-B243-C97A39A21D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it-IT" dirty="0"/>
          </a:p>
          <a:p>
            <a:endParaRPr lang="de-DE" dirty="0"/>
          </a:p>
        </p:txBody>
      </p:sp>
      <p:pic>
        <p:nvPicPr>
          <p:cNvPr id="4" name="Picture 6" descr="gr">
            <a:extLst>
              <a:ext uri="{FF2B5EF4-FFF2-40B4-BE49-F238E27FC236}">
                <a16:creationId xmlns:a16="http://schemas.microsoft.com/office/drawing/2014/main" id="{C061A6A4-8EE4-46DB-B70C-B4E48B6D9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481" y="5740424"/>
            <a:ext cx="20574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E6B2B5A-64A6-4D6B-A6C5-6D3AFD8096BF}"/>
              </a:ext>
            </a:extLst>
          </p:cNvPr>
          <p:cNvSpPr txBox="1"/>
          <p:nvPr/>
        </p:nvSpPr>
        <p:spPr>
          <a:xfrm>
            <a:off x="6172200" y="1556460"/>
            <a:ext cx="6096000" cy="4445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4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669900"/>
                </a:solidFill>
              </a:rPr>
              <a:t>Misure di </a:t>
            </a:r>
            <a:r>
              <a:rPr lang="it-IT" b="1" dirty="0">
                <a:solidFill>
                  <a:srgbClr val="669900"/>
                </a:solidFill>
              </a:rPr>
              <a:t>sensibilizzazione del pubblico </a:t>
            </a:r>
            <a:r>
              <a:rPr lang="it-IT" dirty="0">
                <a:solidFill>
                  <a:srgbClr val="669900"/>
                </a:solidFill>
              </a:rPr>
              <a:t>in collaborazione con associazioni e istituzioni</a:t>
            </a:r>
          </a:p>
          <a:p>
            <a:pPr marL="285750" indent="-285750">
              <a:lnSpc>
                <a:spcPct val="14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669900"/>
                </a:solidFill>
              </a:rPr>
              <a:t>Misure di </a:t>
            </a:r>
            <a:r>
              <a:rPr lang="it-IT" b="1" dirty="0">
                <a:solidFill>
                  <a:srgbClr val="669900"/>
                </a:solidFill>
              </a:rPr>
              <a:t>informazione e formazione </a:t>
            </a:r>
            <a:r>
              <a:rPr lang="it-IT" dirty="0">
                <a:solidFill>
                  <a:srgbClr val="669900"/>
                </a:solidFill>
              </a:rPr>
              <a:t>per datrici /</a:t>
            </a:r>
            <a:br>
              <a:rPr lang="it-IT" dirty="0">
                <a:solidFill>
                  <a:srgbClr val="669900"/>
                </a:solidFill>
              </a:rPr>
            </a:br>
            <a:r>
              <a:rPr lang="it-IT" dirty="0">
                <a:solidFill>
                  <a:srgbClr val="669900"/>
                </a:solidFill>
              </a:rPr>
              <a:t>datori di lavoro e lavoratrici e lavoratori</a:t>
            </a:r>
          </a:p>
          <a:p>
            <a:pPr marL="285750" indent="-285750">
              <a:lnSpc>
                <a:spcPct val="14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it-IT" sz="1200" dirty="0">
              <a:solidFill>
                <a:srgbClr val="669900"/>
              </a:solidFill>
            </a:endParaRPr>
          </a:p>
          <a:p>
            <a:pPr marL="285750" indent="-285750">
              <a:lnSpc>
                <a:spcPct val="14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669900"/>
                </a:solidFill>
              </a:rPr>
              <a:t>Organizzazione di </a:t>
            </a:r>
            <a:r>
              <a:rPr lang="it-IT" b="1" dirty="0">
                <a:solidFill>
                  <a:srgbClr val="669900"/>
                </a:solidFill>
              </a:rPr>
              <a:t>conferenze e incontri </a:t>
            </a:r>
            <a:br>
              <a:rPr lang="it-IT" dirty="0">
                <a:solidFill>
                  <a:srgbClr val="669900"/>
                </a:solidFill>
              </a:rPr>
            </a:br>
            <a:r>
              <a:rPr lang="it-IT" dirty="0">
                <a:solidFill>
                  <a:srgbClr val="669900"/>
                </a:solidFill>
              </a:rPr>
              <a:t>con associazioni e istituzioni</a:t>
            </a:r>
          </a:p>
          <a:p>
            <a:pPr marL="285750" indent="-285750">
              <a:lnSpc>
                <a:spcPct val="14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669900"/>
                </a:solidFill>
              </a:rPr>
              <a:t>Rete di esperte </a:t>
            </a:r>
            <a:r>
              <a:rPr lang="it-IT" dirty="0">
                <a:solidFill>
                  <a:srgbClr val="669900"/>
                </a:solidFill>
              </a:rPr>
              <a:t>ed esperti sul territorio</a:t>
            </a:r>
          </a:p>
          <a:p>
            <a:pPr>
              <a:lnSpc>
                <a:spcPct val="140000"/>
              </a:lnSpc>
              <a:spcBef>
                <a:spcPts val="1000"/>
              </a:spcBef>
            </a:pPr>
            <a:endParaRPr lang="it-IT" sz="1200" dirty="0">
              <a:solidFill>
                <a:srgbClr val="669900"/>
              </a:solidFill>
            </a:endParaRPr>
          </a:p>
          <a:p>
            <a:pPr marL="285750" indent="-285750">
              <a:lnSpc>
                <a:spcPct val="14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669900"/>
                </a:solidFill>
              </a:rPr>
              <a:t>Creazione di sinergie </a:t>
            </a:r>
            <a:r>
              <a:rPr lang="it-IT" dirty="0">
                <a:solidFill>
                  <a:srgbClr val="669900"/>
                </a:solidFill>
              </a:rPr>
              <a:t>tra i diversi attori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999B89B-9F01-4108-BD88-12879EB24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86" y="60324"/>
            <a:ext cx="12009119" cy="6738940"/>
          </a:xfrm>
          <a:prstGeom prst="rect">
            <a:avLst/>
          </a:prstGeom>
          <a:noFill/>
          <a:ln w="57150" cap="rnd">
            <a:solidFill>
              <a:schemeClr val="bg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>
            <a:extLst>
              <a:ext uri="{FF2B5EF4-FFF2-40B4-BE49-F238E27FC236}">
                <a16:creationId xmlns:a16="http://schemas.microsoft.com/office/drawing/2014/main" id="{DA2893DE-ABB1-4042-A4DD-08C14F628D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27623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de-DE" altLang="de-DE" sz="3200" b="1" dirty="0"/>
              <a:t>Art. 3 </a:t>
            </a:r>
            <a:br>
              <a:rPr lang="de-DE" altLang="de-DE" sz="3200" b="1" dirty="0"/>
            </a:br>
            <a:r>
              <a:rPr lang="de-DE" altLang="de-DE" sz="3200" b="1" dirty="0">
                <a:solidFill>
                  <a:srgbClr val="669900"/>
                </a:solidFill>
              </a:rPr>
              <a:t> </a:t>
            </a:r>
            <a:r>
              <a:rPr lang="de-DE" altLang="de-DE" sz="3200" b="1" dirty="0"/>
              <a:t>Anti-Mobbing-Dienst/ </a:t>
            </a:r>
            <a:r>
              <a:rPr lang="de-DE" altLang="de-DE" sz="3200" b="1" dirty="0" err="1">
                <a:solidFill>
                  <a:srgbClr val="669900"/>
                </a:solidFill>
                <a:ea typeface="+mn-ea"/>
                <a:cs typeface="+mn-cs"/>
              </a:rPr>
              <a:t>Servizio</a:t>
            </a:r>
            <a:r>
              <a:rPr lang="de-DE" altLang="de-DE" sz="3200" b="1" dirty="0">
                <a:solidFill>
                  <a:srgbClr val="669900"/>
                </a:solidFill>
                <a:ea typeface="+mn-ea"/>
                <a:cs typeface="+mn-cs"/>
              </a:rPr>
              <a:t> Antimobbing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0F4C4C-E23F-4ABF-809B-6A3B1D5F0B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086" y="1598916"/>
            <a:ext cx="6008914" cy="4468679"/>
          </a:xfrm>
        </p:spPr>
        <p:txBody>
          <a:bodyPr>
            <a:noAutofit/>
          </a:bodyPr>
          <a:lstStyle/>
          <a:p>
            <a:pPr marL="285750" indent="-285750">
              <a:lnSpc>
                <a:spcPct val="160000"/>
              </a:lnSpc>
              <a:defRPr/>
            </a:pPr>
            <a:r>
              <a:rPr lang="de-DE" sz="1600" b="1" dirty="0"/>
              <a:t>Beratung, Information und Mediation </a:t>
            </a:r>
            <a:r>
              <a:rPr lang="de-DE" sz="1600" dirty="0"/>
              <a:t>für Arbeitnehmerinnen </a:t>
            </a:r>
            <a:br>
              <a:rPr lang="de-DE" sz="1600" dirty="0"/>
            </a:br>
            <a:r>
              <a:rPr lang="de-DE" sz="1600" dirty="0"/>
              <a:t>und Arbeitnehmer, sowie für Arbeitgeberinnen und Arbeitgeber </a:t>
            </a:r>
            <a:br>
              <a:rPr lang="de-DE" sz="1600" dirty="0"/>
            </a:br>
            <a:r>
              <a:rPr lang="de-DE" sz="1600" dirty="0"/>
              <a:t>im gesamten Landesgebiet</a:t>
            </a:r>
          </a:p>
          <a:p>
            <a:pPr marL="285750" indent="-285750">
              <a:lnSpc>
                <a:spcPct val="160000"/>
              </a:lnSpc>
              <a:defRPr/>
            </a:pPr>
            <a:r>
              <a:rPr lang="de-DE" sz="1600" b="1" dirty="0"/>
              <a:t>Monitoring der Situation </a:t>
            </a:r>
            <a:r>
              <a:rPr lang="de-DE" sz="1600" dirty="0"/>
              <a:t>durch das Einholen von Informationen </a:t>
            </a:r>
            <a:br>
              <a:rPr lang="de-DE" sz="1600" dirty="0"/>
            </a:br>
            <a:r>
              <a:rPr lang="de-DE" sz="1600" dirty="0"/>
              <a:t>in der Landesverwaltung und im Landesinstitut für Statistik</a:t>
            </a:r>
          </a:p>
          <a:p>
            <a:pPr marL="0" indent="0">
              <a:lnSpc>
                <a:spcPct val="160000"/>
              </a:lnSpc>
              <a:buNone/>
              <a:defRPr/>
            </a:pPr>
            <a:endParaRPr lang="de-DE" sz="1200" dirty="0"/>
          </a:p>
          <a:p>
            <a:pPr marL="285750" indent="-285750">
              <a:lnSpc>
                <a:spcPct val="160000"/>
              </a:lnSpc>
              <a:defRPr/>
            </a:pPr>
            <a:r>
              <a:rPr lang="de-DE" sz="1600" dirty="0"/>
              <a:t>Die Gleichstellungsrätin kann sich </a:t>
            </a:r>
            <a:r>
              <a:rPr lang="de-DE" sz="1600" b="1" dirty="0"/>
              <a:t>externer Expertinnen und Experten</a:t>
            </a:r>
            <a:r>
              <a:rPr lang="de-DE" sz="1600" dirty="0"/>
              <a:t> in den verschiedenen Kompetenzbereichen bedienen</a:t>
            </a:r>
          </a:p>
          <a:p>
            <a:pPr marL="285750" indent="-285750">
              <a:lnSpc>
                <a:spcPct val="160000"/>
              </a:lnSpc>
              <a:defRPr/>
            </a:pPr>
            <a:r>
              <a:rPr lang="de-DE" sz="1600" dirty="0"/>
              <a:t>Der Anti-Mobbing-Dienst schafft ein </a:t>
            </a:r>
            <a:r>
              <a:rPr lang="de-DE" sz="1600" b="1" dirty="0"/>
              <a:t>Netzwerk an Expertinnen </a:t>
            </a:r>
            <a:br>
              <a:rPr lang="de-DE" sz="1600" b="1" dirty="0"/>
            </a:br>
            <a:r>
              <a:rPr lang="de-DE" sz="1600" b="1" dirty="0"/>
              <a:t>und Experten</a:t>
            </a:r>
            <a:r>
              <a:rPr lang="de-DE" sz="1600" dirty="0"/>
              <a:t> (für den Bereich Arbeitsrecht und Psychotherapie), an das sich Betroffene wenden können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D2520F9-6E7C-4E43-BF7B-88CA7A2D63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0" y="1598916"/>
            <a:ext cx="5817324" cy="4351338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lnSpc>
                <a:spcPct val="180000"/>
              </a:lnSpc>
              <a:defRPr/>
            </a:pPr>
            <a:r>
              <a:rPr lang="it-IT" sz="6400" b="1" dirty="0">
                <a:solidFill>
                  <a:srgbClr val="669900"/>
                </a:solidFill>
              </a:rPr>
              <a:t>Consulenza, informazione e mediazione </a:t>
            </a:r>
            <a:r>
              <a:rPr lang="it-IT" sz="6400" dirty="0">
                <a:solidFill>
                  <a:srgbClr val="669900"/>
                </a:solidFill>
              </a:rPr>
              <a:t>per lavoratrici e lavoratori siccome per datori/datrici di lavoro in tutto il territorio</a:t>
            </a:r>
          </a:p>
          <a:p>
            <a:pPr marL="0" indent="0">
              <a:lnSpc>
                <a:spcPct val="180000"/>
              </a:lnSpc>
              <a:buNone/>
              <a:defRPr/>
            </a:pPr>
            <a:endParaRPr lang="it-IT" sz="4800" dirty="0">
              <a:solidFill>
                <a:srgbClr val="669900"/>
              </a:solidFill>
            </a:endParaRPr>
          </a:p>
          <a:p>
            <a:pPr marL="285750" indent="-285750">
              <a:lnSpc>
                <a:spcPct val="180000"/>
              </a:lnSpc>
              <a:defRPr/>
            </a:pPr>
            <a:r>
              <a:rPr lang="it-IT" sz="6400" b="1" dirty="0">
                <a:solidFill>
                  <a:srgbClr val="669900"/>
                </a:solidFill>
              </a:rPr>
              <a:t>Monitoraggio della situazione </a:t>
            </a:r>
            <a:r>
              <a:rPr lang="it-IT" sz="6400" dirty="0">
                <a:solidFill>
                  <a:srgbClr val="669900"/>
                </a:solidFill>
              </a:rPr>
              <a:t>attraverso una raccolta dati dell'amministrazione provinciale e dall'Istituto provinciale di statistica</a:t>
            </a:r>
          </a:p>
          <a:p>
            <a:pPr marL="285750" indent="-285750">
              <a:lnSpc>
                <a:spcPct val="180000"/>
              </a:lnSpc>
              <a:defRPr/>
            </a:pPr>
            <a:r>
              <a:rPr lang="it-IT" sz="6400" dirty="0">
                <a:solidFill>
                  <a:srgbClr val="669900"/>
                </a:solidFill>
              </a:rPr>
              <a:t>La Consigliera di parità può avvalersi di </a:t>
            </a:r>
            <a:r>
              <a:rPr lang="it-IT" sz="6400" b="1" dirty="0">
                <a:solidFill>
                  <a:srgbClr val="669900"/>
                </a:solidFill>
              </a:rPr>
              <a:t>esperte ed esperti esterni </a:t>
            </a:r>
            <a:r>
              <a:rPr lang="it-IT" sz="6400" dirty="0">
                <a:solidFill>
                  <a:srgbClr val="669900"/>
                </a:solidFill>
              </a:rPr>
              <a:t>nei vari settori di competenza</a:t>
            </a:r>
          </a:p>
          <a:p>
            <a:pPr marL="285750" indent="-285750">
              <a:lnSpc>
                <a:spcPct val="180000"/>
              </a:lnSpc>
              <a:defRPr/>
            </a:pPr>
            <a:r>
              <a:rPr lang="it-IT" sz="6400" dirty="0">
                <a:solidFill>
                  <a:srgbClr val="669900"/>
                </a:solidFill>
              </a:rPr>
              <a:t>Il Servizio antimobbing </a:t>
            </a:r>
            <a:r>
              <a:rPr lang="it-IT" sz="6400" b="1" dirty="0">
                <a:solidFill>
                  <a:srgbClr val="669900"/>
                </a:solidFill>
              </a:rPr>
              <a:t>crea una rete di esperti </a:t>
            </a:r>
            <a:r>
              <a:rPr lang="it-IT" sz="6400" dirty="0">
                <a:solidFill>
                  <a:srgbClr val="669900"/>
                </a:solidFill>
              </a:rPr>
              <a:t>(nel campo del diritto del lavoro e della psicoterapia) a cui le persone coinvolte possono rivolgersi</a:t>
            </a:r>
          </a:p>
          <a:p>
            <a:endParaRPr lang="de-DE" dirty="0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84CEF9A6-B3A1-4F1D-A874-1B014EFA0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86" y="60324"/>
            <a:ext cx="12009119" cy="6738940"/>
          </a:xfrm>
          <a:prstGeom prst="rect">
            <a:avLst/>
          </a:prstGeom>
          <a:noFill/>
          <a:ln w="57150" cap="rnd">
            <a:solidFill>
              <a:schemeClr val="bg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D970C8-B689-46FC-BE3E-DE794AD85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462" y="2534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b="1" dirty="0"/>
              <a:t>Unsere Aufgaben auf einen Blick</a:t>
            </a:r>
            <a:br>
              <a:rPr lang="de-DE" b="1" dirty="0"/>
            </a:br>
            <a:r>
              <a:rPr lang="de-DE" b="1" dirty="0"/>
              <a:t> </a:t>
            </a:r>
            <a:r>
              <a:rPr lang="de-DE" b="1" dirty="0" err="1">
                <a:solidFill>
                  <a:srgbClr val="669900"/>
                </a:solidFill>
                <a:ea typeface="+mn-ea"/>
                <a:cs typeface="+mn-cs"/>
              </a:rPr>
              <a:t>Panoramica</a:t>
            </a:r>
            <a:r>
              <a:rPr lang="de-DE" b="1" dirty="0">
                <a:solidFill>
                  <a:srgbClr val="669900"/>
                </a:solidFill>
                <a:ea typeface="+mn-ea"/>
                <a:cs typeface="+mn-cs"/>
              </a:rPr>
              <a:t> delle </a:t>
            </a:r>
            <a:r>
              <a:rPr lang="de-DE" b="1" dirty="0" err="1">
                <a:solidFill>
                  <a:srgbClr val="669900"/>
                </a:solidFill>
                <a:ea typeface="+mn-ea"/>
                <a:cs typeface="+mn-cs"/>
              </a:rPr>
              <a:t>nostre</a:t>
            </a:r>
            <a:r>
              <a:rPr lang="de-DE" b="1" dirty="0">
                <a:solidFill>
                  <a:srgbClr val="669900"/>
                </a:solidFill>
                <a:ea typeface="+mn-ea"/>
                <a:cs typeface="+mn-cs"/>
              </a:rPr>
              <a:t> </a:t>
            </a:r>
            <a:r>
              <a:rPr lang="de-DE" b="1" dirty="0" err="1">
                <a:solidFill>
                  <a:srgbClr val="669900"/>
                </a:solidFill>
                <a:ea typeface="+mn-ea"/>
                <a:cs typeface="+mn-cs"/>
              </a:rPr>
              <a:t>attività</a:t>
            </a:r>
            <a:endParaRPr lang="de-DE" b="1" dirty="0">
              <a:solidFill>
                <a:srgbClr val="669900"/>
              </a:solidFill>
              <a:ea typeface="+mn-ea"/>
              <a:cs typeface="+mn-cs"/>
            </a:endParaRPr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3D7D037-794E-41E3-915C-2A3AA60B8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86" y="60324"/>
            <a:ext cx="12009119" cy="6738940"/>
          </a:xfrm>
          <a:prstGeom prst="rect">
            <a:avLst/>
          </a:prstGeom>
          <a:noFill/>
          <a:ln w="57150" cap="rnd">
            <a:solidFill>
              <a:schemeClr val="bg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911A481-4F33-46BF-80EA-3143F2B00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018" y="2074304"/>
            <a:ext cx="4471200" cy="372600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DF08D87-70DB-4E79-8D44-916ACA05E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580" y="2159346"/>
            <a:ext cx="4317401" cy="360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531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483</Words>
  <Application>Microsoft Office PowerPoint</Application>
  <PresentationFormat>Breitbild</PresentationFormat>
  <Paragraphs>78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LANDESGESETZ / LEGGE PROVINCALE  04/2021</vt:lpstr>
      <vt:lpstr>PowerPoint-Präsentation</vt:lpstr>
      <vt:lpstr>Art. 2  Präventionsarbeit / Misure di prevenzione</vt:lpstr>
      <vt:lpstr>Art. 3   Anti-Mobbing-Dienst/ Servizio Antimobbing</vt:lpstr>
      <vt:lpstr>Unsere Aufgaben auf einen Blick  Panoramica delle nostre attività</vt:lpstr>
      <vt:lpstr>PowerPoint-Präsentation</vt:lpstr>
      <vt:lpstr>PowerPoint-Präsentation</vt:lpstr>
      <vt:lpstr>PowerPoint-Präsentation</vt:lpstr>
      <vt:lpstr>Schwerpunkte / Obiettivi  2022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Oberrauch, Magdalena</dc:creator>
  <cp:lastModifiedBy>Morandini, Michela</cp:lastModifiedBy>
  <cp:revision>55</cp:revision>
  <cp:lastPrinted>2022-02-14T13:13:55Z</cp:lastPrinted>
  <dcterms:created xsi:type="dcterms:W3CDTF">2021-07-13T08:08:58Z</dcterms:created>
  <dcterms:modified xsi:type="dcterms:W3CDTF">2022-02-15T18:25:39Z</dcterms:modified>
</cp:coreProperties>
</file>