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4"/>
  </p:notesMasterIdLst>
  <p:sldIdLst>
    <p:sldId id="256" r:id="rId2"/>
    <p:sldId id="257" r:id="rId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92" autoAdjust="0"/>
    <p:restoredTop sz="94712" autoAdjust="0"/>
  </p:normalViewPr>
  <p:slideViewPr>
    <p:cSldViewPr snapToGrid="0">
      <p:cViewPr>
        <p:scale>
          <a:sx n="100" d="100"/>
          <a:sy n="100" d="100"/>
        </p:scale>
        <p:origin x="2838" y="-21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9D26B-D059-4875-B6A0-391B06ABFB83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A5CBB-3DC5-4C25-942F-24879B0CA8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9126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AA5CBB-3DC5-4C25-942F-24879B0CA85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7983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999" y="-13201"/>
            <a:ext cx="7581008" cy="1071821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4704" y="3748735"/>
            <a:ext cx="4817159" cy="2566631"/>
          </a:xfrm>
        </p:spPr>
        <p:txBody>
          <a:bodyPr anchor="b">
            <a:noAutofit/>
          </a:bodyPr>
          <a:lstStyle>
            <a:lvl1pPr algn="r">
              <a:defRPr sz="4464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4704" y="6315364"/>
            <a:ext cx="4817159" cy="1710096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779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559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33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11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898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67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4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23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4070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79" y="950383"/>
            <a:ext cx="5247884" cy="5306307"/>
          </a:xfrm>
        </p:spPr>
        <p:txBody>
          <a:bodyPr anchor="ctr">
            <a:normAutofit/>
          </a:bodyPr>
          <a:lstStyle>
            <a:lvl1pPr algn="l">
              <a:defRPr sz="3637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979" y="6969478"/>
            <a:ext cx="5247884" cy="2449174"/>
          </a:xfrm>
        </p:spPr>
        <p:txBody>
          <a:bodyPr anchor="ctr">
            <a:normAutofit/>
          </a:bodyPr>
          <a:lstStyle>
            <a:lvl1pPr marL="0" indent="0" algn="l">
              <a:buNone/>
              <a:defRPr sz="148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77967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425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625" y="950383"/>
            <a:ext cx="5020092" cy="4712318"/>
          </a:xfrm>
        </p:spPr>
        <p:txBody>
          <a:bodyPr anchor="ctr">
            <a:normAutofit/>
          </a:bodyPr>
          <a:lstStyle>
            <a:lvl1pPr algn="l">
              <a:defRPr sz="3637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10297" y="5662701"/>
            <a:ext cx="4480748" cy="59399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32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77967" indent="0">
              <a:buFontTx/>
              <a:buNone/>
              <a:defRPr/>
            </a:lvl2pPr>
            <a:lvl3pPr marL="755934" indent="0">
              <a:buFontTx/>
              <a:buNone/>
              <a:defRPr/>
            </a:lvl3pPr>
            <a:lvl4pPr marL="1133902" indent="0">
              <a:buFontTx/>
              <a:buNone/>
              <a:defRPr/>
            </a:lvl4pPr>
            <a:lvl5pPr marL="1511869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977" y="6969478"/>
            <a:ext cx="5247885" cy="2449174"/>
          </a:xfrm>
        </p:spPr>
        <p:txBody>
          <a:bodyPr anchor="ctr">
            <a:normAutofit/>
          </a:bodyPr>
          <a:lstStyle>
            <a:lvl1pPr marL="0" indent="0" algn="l">
              <a:buNone/>
              <a:defRPr sz="148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77967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  <p:sp>
        <p:nvSpPr>
          <p:cNvPr id="24" name="TextBox 23"/>
          <p:cNvSpPr txBox="1"/>
          <p:nvPr/>
        </p:nvSpPr>
        <p:spPr>
          <a:xfrm>
            <a:off x="399075" y="1232221"/>
            <a:ext cx="378082" cy="911682"/>
          </a:xfrm>
          <a:prstGeom prst="rect">
            <a:avLst/>
          </a:prstGeom>
        </p:spPr>
        <p:txBody>
          <a:bodyPr vert="horz" lIns="75597" tIns="37798" rIns="75597" bIns="37798" rtlCol="0" anchor="ctr">
            <a:noAutofit/>
          </a:bodyPr>
          <a:lstStyle/>
          <a:p>
            <a:pPr lvl="0"/>
            <a:r>
              <a:rPr lang="en-US" sz="6614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578567" y="4500221"/>
            <a:ext cx="378082" cy="911682"/>
          </a:xfrm>
          <a:prstGeom prst="rect">
            <a:avLst/>
          </a:prstGeom>
        </p:spPr>
        <p:txBody>
          <a:bodyPr vert="horz" lIns="75597" tIns="37798" rIns="75597" bIns="37798" rtlCol="0" anchor="ctr">
            <a:noAutofit/>
          </a:bodyPr>
          <a:lstStyle/>
          <a:p>
            <a:pPr lvl="0"/>
            <a:r>
              <a:rPr lang="en-US" sz="6614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4035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77" y="3012023"/>
            <a:ext cx="5247885" cy="4046394"/>
          </a:xfrm>
        </p:spPr>
        <p:txBody>
          <a:bodyPr anchor="b">
            <a:normAutofit/>
          </a:bodyPr>
          <a:lstStyle>
            <a:lvl1pPr algn="l">
              <a:defRPr sz="3637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977" y="7058418"/>
            <a:ext cx="5247885" cy="2360234"/>
          </a:xfrm>
        </p:spPr>
        <p:txBody>
          <a:bodyPr anchor="t">
            <a:normAutofit/>
          </a:bodyPr>
          <a:lstStyle>
            <a:lvl1pPr marL="0" indent="0" algn="l">
              <a:buNone/>
              <a:defRPr sz="148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77967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62427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625" y="950383"/>
            <a:ext cx="5020092" cy="4712318"/>
          </a:xfrm>
        </p:spPr>
        <p:txBody>
          <a:bodyPr anchor="ctr">
            <a:normAutofit/>
          </a:bodyPr>
          <a:lstStyle>
            <a:lvl1pPr algn="l">
              <a:defRPr sz="3637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3976" y="6256691"/>
            <a:ext cx="5247886" cy="801727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984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77967" indent="0">
              <a:buFontTx/>
              <a:buNone/>
              <a:defRPr/>
            </a:lvl2pPr>
            <a:lvl3pPr marL="755934" indent="0">
              <a:buFontTx/>
              <a:buNone/>
              <a:defRPr/>
            </a:lvl3pPr>
            <a:lvl4pPr marL="1133902" indent="0">
              <a:buFontTx/>
              <a:buNone/>
              <a:defRPr/>
            </a:lvl4pPr>
            <a:lvl5pPr marL="1511869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977" y="7058418"/>
            <a:ext cx="5247885" cy="2360234"/>
          </a:xfrm>
        </p:spPr>
        <p:txBody>
          <a:bodyPr anchor="t">
            <a:normAutofit/>
          </a:bodyPr>
          <a:lstStyle>
            <a:lvl1pPr marL="0" indent="0" algn="l">
              <a:buNone/>
              <a:defRPr sz="1488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77967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  <p:sp>
        <p:nvSpPr>
          <p:cNvPr id="24" name="TextBox 23"/>
          <p:cNvSpPr txBox="1"/>
          <p:nvPr/>
        </p:nvSpPr>
        <p:spPr>
          <a:xfrm>
            <a:off x="399075" y="1232221"/>
            <a:ext cx="378082" cy="911682"/>
          </a:xfrm>
          <a:prstGeom prst="rect">
            <a:avLst/>
          </a:prstGeom>
        </p:spPr>
        <p:txBody>
          <a:bodyPr vert="horz" lIns="75597" tIns="37798" rIns="75597" bIns="37798" rtlCol="0" anchor="ctr">
            <a:noAutofit/>
          </a:bodyPr>
          <a:lstStyle/>
          <a:p>
            <a:pPr lvl="0"/>
            <a:r>
              <a:rPr lang="en-US" sz="6614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578567" y="4500221"/>
            <a:ext cx="378082" cy="911682"/>
          </a:xfrm>
          <a:prstGeom prst="rect">
            <a:avLst/>
          </a:prstGeom>
        </p:spPr>
        <p:txBody>
          <a:bodyPr vert="horz" lIns="75597" tIns="37798" rIns="75597" bIns="37798" rtlCol="0" anchor="ctr">
            <a:noAutofit/>
          </a:bodyPr>
          <a:lstStyle/>
          <a:p>
            <a:pPr lvl="0"/>
            <a:r>
              <a:rPr lang="en-US" sz="6614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08103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144" y="950383"/>
            <a:ext cx="5242718" cy="4712318"/>
          </a:xfrm>
        </p:spPr>
        <p:txBody>
          <a:bodyPr anchor="ctr">
            <a:normAutofit/>
          </a:bodyPr>
          <a:lstStyle>
            <a:lvl1pPr algn="l">
              <a:defRPr sz="3637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3976" y="6256691"/>
            <a:ext cx="5247886" cy="801727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984">
                <a:solidFill>
                  <a:schemeClr val="accent1"/>
                </a:solidFill>
              </a:defRPr>
            </a:lvl1pPr>
            <a:lvl2pPr marL="377967" indent="0">
              <a:buFontTx/>
              <a:buNone/>
              <a:defRPr/>
            </a:lvl2pPr>
            <a:lvl3pPr marL="755934" indent="0">
              <a:buFontTx/>
              <a:buNone/>
              <a:defRPr/>
            </a:lvl3pPr>
            <a:lvl4pPr marL="1133902" indent="0">
              <a:buFontTx/>
              <a:buNone/>
              <a:defRPr/>
            </a:lvl4pPr>
            <a:lvl5pPr marL="1511869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977" y="7058418"/>
            <a:ext cx="5247885" cy="2360234"/>
          </a:xfrm>
        </p:spPr>
        <p:txBody>
          <a:bodyPr anchor="t">
            <a:normAutofit/>
          </a:bodyPr>
          <a:lstStyle>
            <a:lvl1pPr marL="0" indent="0" algn="l">
              <a:buNone/>
              <a:defRPr sz="1488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77967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8478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75379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41660" y="950384"/>
            <a:ext cx="809219" cy="8187158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977" y="950384"/>
            <a:ext cx="4294916" cy="818715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8713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5826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77" y="4210729"/>
            <a:ext cx="5247885" cy="2847691"/>
          </a:xfrm>
        </p:spPr>
        <p:txBody>
          <a:bodyPr anchor="b"/>
          <a:lstStyle>
            <a:lvl1pPr algn="l">
              <a:defRPr sz="3307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977" y="7058417"/>
            <a:ext cx="5247885" cy="1341388"/>
          </a:xfrm>
        </p:spPr>
        <p:txBody>
          <a:bodyPr anchor="t"/>
          <a:lstStyle>
            <a:lvl1pPr marL="0" indent="0" algn="l">
              <a:buNone/>
              <a:defRPr sz="165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77967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1974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79" y="950383"/>
            <a:ext cx="5247884" cy="205916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979" y="3368418"/>
            <a:ext cx="2553051" cy="6050232"/>
          </a:xfrm>
        </p:spPr>
        <p:txBody>
          <a:bodyPr>
            <a:normAutofit/>
          </a:bodyPr>
          <a:lstStyle>
            <a:lvl1pPr>
              <a:defRPr sz="1488"/>
            </a:lvl1pPr>
            <a:lvl2pPr>
              <a:defRPr sz="1323"/>
            </a:lvl2pPr>
            <a:lvl3pPr>
              <a:defRPr sz="1157"/>
            </a:lvl3pPr>
            <a:lvl4pPr>
              <a:defRPr sz="992"/>
            </a:lvl4pPr>
            <a:lvl5pPr>
              <a:defRPr sz="992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98811" y="3368421"/>
            <a:ext cx="2553052" cy="6050233"/>
          </a:xfrm>
        </p:spPr>
        <p:txBody>
          <a:bodyPr>
            <a:normAutofit/>
          </a:bodyPr>
          <a:lstStyle>
            <a:lvl1pPr>
              <a:defRPr sz="1488"/>
            </a:lvl1pPr>
            <a:lvl2pPr>
              <a:defRPr sz="1323"/>
            </a:lvl2pPr>
            <a:lvl3pPr>
              <a:defRPr sz="1157"/>
            </a:lvl3pPr>
            <a:lvl4pPr>
              <a:defRPr sz="992"/>
            </a:lvl4pPr>
            <a:lvl5pPr>
              <a:defRPr sz="992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9825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78" y="950383"/>
            <a:ext cx="5247884" cy="2059164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978" y="3369032"/>
            <a:ext cx="2555170" cy="898409"/>
          </a:xfrm>
        </p:spPr>
        <p:txBody>
          <a:bodyPr anchor="b">
            <a:noAutofit/>
          </a:bodyPr>
          <a:lstStyle>
            <a:lvl1pPr marL="0" indent="0">
              <a:buNone/>
              <a:defRPr sz="1984" b="0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978" y="4267444"/>
            <a:ext cx="2555170" cy="5151210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96691" y="3369032"/>
            <a:ext cx="2555170" cy="898409"/>
          </a:xfrm>
        </p:spPr>
        <p:txBody>
          <a:bodyPr anchor="b">
            <a:noAutofit/>
          </a:bodyPr>
          <a:lstStyle>
            <a:lvl1pPr marL="0" indent="0">
              <a:buNone/>
              <a:defRPr sz="1984" b="0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96691" y="4267444"/>
            <a:ext cx="2555170" cy="5151210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5359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78" y="950383"/>
            <a:ext cx="5247884" cy="205916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6116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8741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78" y="2336365"/>
            <a:ext cx="2306744" cy="1993164"/>
          </a:xfrm>
        </p:spPr>
        <p:txBody>
          <a:bodyPr anchor="b">
            <a:normAutofit/>
          </a:bodyPr>
          <a:lstStyle>
            <a:lvl1pPr>
              <a:defRPr sz="165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502" y="802783"/>
            <a:ext cx="2799359" cy="8615869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978" y="4329529"/>
            <a:ext cx="2306744" cy="4029228"/>
          </a:xfrm>
        </p:spPr>
        <p:txBody>
          <a:bodyPr>
            <a:normAutofit/>
          </a:bodyPr>
          <a:lstStyle>
            <a:lvl1pPr marL="0" indent="0">
              <a:buNone/>
              <a:defRPr sz="1157"/>
            </a:lvl1pPr>
            <a:lvl2pPr marL="283475" indent="0">
              <a:buNone/>
              <a:defRPr sz="868"/>
            </a:lvl2pPr>
            <a:lvl3pPr marL="566951" indent="0">
              <a:buNone/>
              <a:defRPr sz="744"/>
            </a:lvl3pPr>
            <a:lvl4pPr marL="850426" indent="0">
              <a:buNone/>
              <a:defRPr sz="620"/>
            </a:lvl4pPr>
            <a:lvl5pPr marL="1133902" indent="0">
              <a:buNone/>
              <a:defRPr sz="620"/>
            </a:lvl5pPr>
            <a:lvl6pPr marL="1417377" indent="0">
              <a:buNone/>
              <a:defRPr sz="620"/>
            </a:lvl6pPr>
            <a:lvl7pPr marL="1700853" indent="0">
              <a:buNone/>
              <a:defRPr sz="620"/>
            </a:lvl7pPr>
            <a:lvl8pPr marL="1984328" indent="0">
              <a:buNone/>
              <a:defRPr sz="620"/>
            </a:lvl8pPr>
            <a:lvl9pPr marL="2267803" indent="0">
              <a:buNone/>
              <a:defRPr sz="62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5401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78" y="7484269"/>
            <a:ext cx="5247884" cy="883560"/>
          </a:xfrm>
        </p:spPr>
        <p:txBody>
          <a:bodyPr anchor="b">
            <a:normAutofit/>
          </a:bodyPr>
          <a:lstStyle>
            <a:lvl1pPr algn="l">
              <a:defRPr sz="1984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3978" y="950384"/>
            <a:ext cx="5247884" cy="5995581"/>
          </a:xfrm>
        </p:spPr>
        <p:txBody>
          <a:bodyPr anchor="t">
            <a:normAutofit/>
          </a:bodyPr>
          <a:lstStyle>
            <a:lvl1pPr marL="0" indent="0" algn="ctr">
              <a:buNone/>
              <a:defRPr sz="1323"/>
            </a:lvl1pPr>
            <a:lvl2pPr marL="377967" indent="0">
              <a:buNone/>
              <a:defRPr sz="1323"/>
            </a:lvl2pPr>
            <a:lvl3pPr marL="755934" indent="0">
              <a:buNone/>
              <a:defRPr sz="1323"/>
            </a:lvl3pPr>
            <a:lvl4pPr marL="1133902" indent="0">
              <a:buNone/>
              <a:defRPr sz="1323"/>
            </a:lvl4pPr>
            <a:lvl5pPr marL="1511869" indent="0">
              <a:buNone/>
              <a:defRPr sz="1323"/>
            </a:lvl5pPr>
            <a:lvl6pPr marL="1889836" indent="0">
              <a:buNone/>
              <a:defRPr sz="1323"/>
            </a:lvl6pPr>
            <a:lvl7pPr marL="2267803" indent="0">
              <a:buNone/>
              <a:defRPr sz="1323"/>
            </a:lvl7pPr>
            <a:lvl8pPr marL="2645771" indent="0">
              <a:buNone/>
              <a:defRPr sz="1323"/>
            </a:lvl8pPr>
            <a:lvl9pPr marL="3023738" indent="0">
              <a:buNone/>
              <a:defRPr sz="132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978" y="8367830"/>
            <a:ext cx="5247884" cy="1050822"/>
          </a:xfrm>
        </p:spPr>
        <p:txBody>
          <a:bodyPr>
            <a:normAutofit/>
          </a:bodyPr>
          <a:lstStyle>
            <a:lvl1pPr marL="0" indent="0">
              <a:buNone/>
              <a:defRPr sz="992"/>
            </a:lvl1pPr>
            <a:lvl2pPr marL="377967" indent="0">
              <a:buNone/>
              <a:defRPr sz="992"/>
            </a:lvl2pPr>
            <a:lvl3pPr marL="755934" indent="0">
              <a:buNone/>
              <a:defRPr sz="827"/>
            </a:lvl3pPr>
            <a:lvl4pPr marL="1133902" indent="0">
              <a:buNone/>
              <a:defRPr sz="744"/>
            </a:lvl4pPr>
            <a:lvl5pPr marL="1511869" indent="0">
              <a:buNone/>
              <a:defRPr sz="744"/>
            </a:lvl5pPr>
            <a:lvl6pPr marL="1889836" indent="0">
              <a:buNone/>
              <a:defRPr sz="744"/>
            </a:lvl6pPr>
            <a:lvl7pPr marL="2267803" indent="0">
              <a:buNone/>
              <a:defRPr sz="744"/>
            </a:lvl7pPr>
            <a:lvl8pPr marL="2645771" indent="0">
              <a:buNone/>
              <a:defRPr sz="744"/>
            </a:lvl8pPr>
            <a:lvl9pPr marL="3023738" indent="0">
              <a:buNone/>
              <a:defRPr sz="744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245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7000" y="-13201"/>
            <a:ext cx="7581009" cy="1071821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3978" y="950383"/>
            <a:ext cx="5247884" cy="20591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978" y="3368421"/>
            <a:ext cx="5247884" cy="6050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68722" y="9418654"/>
            <a:ext cx="5655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3978" y="9418654"/>
            <a:ext cx="3821979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8047" y="9418654"/>
            <a:ext cx="423816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4">
                <a:solidFill>
                  <a:schemeClr val="accent1"/>
                </a:solidFill>
              </a:defRPr>
            </a:lvl1pPr>
          </a:lstStyle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191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</p:sldLayoutIdLst>
  <p:txStyles>
    <p:titleStyle>
      <a:lvl1pPr algn="l" defTabSz="377967" rtl="0" eaLnBrk="1" latinLnBrk="0" hangingPunct="1">
        <a:spcBef>
          <a:spcPct val="0"/>
        </a:spcBef>
        <a:buNone/>
        <a:defRPr sz="2976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3475" indent="-283475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8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14197" indent="-236230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44918" indent="-188984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157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322885" indent="-188984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700853" indent="-188984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078820" indent="-188984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456787" indent="-188984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834754" indent="-188984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212722" indent="-188984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26" Type="http://schemas.openxmlformats.org/officeDocument/2006/relationships/image" Target="../media/image25.sv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34" Type="http://schemas.openxmlformats.org/officeDocument/2006/relationships/image" Target="../media/image33.sv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svg"/><Relationship Id="rId2" Type="http://schemas.openxmlformats.org/officeDocument/2006/relationships/image" Target="../media/image1.jpg"/><Relationship Id="rId16" Type="http://schemas.openxmlformats.org/officeDocument/2006/relationships/image" Target="../media/image15.svg"/><Relationship Id="rId20" Type="http://schemas.openxmlformats.org/officeDocument/2006/relationships/image" Target="../media/image19.sv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24" Type="http://schemas.openxmlformats.org/officeDocument/2006/relationships/image" Target="../media/image23.svg"/><Relationship Id="rId32" Type="http://schemas.openxmlformats.org/officeDocument/2006/relationships/image" Target="../media/image31.svg"/><Relationship Id="rId37" Type="http://schemas.openxmlformats.org/officeDocument/2006/relationships/image" Target="../media/image36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svg"/><Relationship Id="rId36" Type="http://schemas.openxmlformats.org/officeDocument/2006/relationships/image" Target="../media/image35.svg"/><Relationship Id="rId10" Type="http://schemas.openxmlformats.org/officeDocument/2006/relationships/image" Target="../media/image9.sv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Relationship Id="rId22" Type="http://schemas.openxmlformats.org/officeDocument/2006/relationships/image" Target="../media/image21.svg"/><Relationship Id="rId27" Type="http://schemas.openxmlformats.org/officeDocument/2006/relationships/image" Target="../media/image26.png"/><Relationship Id="rId30" Type="http://schemas.openxmlformats.org/officeDocument/2006/relationships/image" Target="../media/image29.svg"/><Relationship Id="rId35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26" Type="http://schemas.openxmlformats.org/officeDocument/2006/relationships/image" Target="../media/image33.svg"/><Relationship Id="rId39" Type="http://schemas.openxmlformats.org/officeDocument/2006/relationships/image" Target="../media/image30.png"/><Relationship Id="rId3" Type="http://schemas.openxmlformats.org/officeDocument/2006/relationships/image" Target="../media/image4.png"/><Relationship Id="rId21" Type="http://schemas.openxmlformats.org/officeDocument/2006/relationships/image" Target="../media/image20.png"/><Relationship Id="rId34" Type="http://schemas.openxmlformats.org/officeDocument/2006/relationships/image" Target="../media/image25.svg"/><Relationship Id="rId7" Type="http://schemas.openxmlformats.org/officeDocument/2006/relationships/image" Target="../media/image38.png"/><Relationship Id="rId12" Type="http://schemas.openxmlformats.org/officeDocument/2006/relationships/image" Target="../media/image9.svg"/><Relationship Id="rId17" Type="http://schemas.openxmlformats.org/officeDocument/2006/relationships/image" Target="../media/image16.png"/><Relationship Id="rId25" Type="http://schemas.openxmlformats.org/officeDocument/2006/relationships/image" Target="../media/image32.png"/><Relationship Id="rId33" Type="http://schemas.openxmlformats.org/officeDocument/2006/relationships/image" Target="../media/image24.png"/><Relationship Id="rId38" Type="http://schemas.openxmlformats.org/officeDocument/2006/relationships/image" Target="../media/image29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41.svg"/><Relationship Id="rId20" Type="http://schemas.openxmlformats.org/officeDocument/2006/relationships/image" Target="../media/image19.svg"/><Relationship Id="rId29" Type="http://schemas.openxmlformats.org/officeDocument/2006/relationships/image" Target="../media/image34.png"/><Relationship Id="rId41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svg"/><Relationship Id="rId11" Type="http://schemas.openxmlformats.org/officeDocument/2006/relationships/image" Target="../media/image8.png"/><Relationship Id="rId24" Type="http://schemas.openxmlformats.org/officeDocument/2006/relationships/image" Target="../media/image23.svg"/><Relationship Id="rId32" Type="http://schemas.openxmlformats.org/officeDocument/2006/relationships/image" Target="../media/image37.svg"/><Relationship Id="rId37" Type="http://schemas.openxmlformats.org/officeDocument/2006/relationships/image" Target="../media/image28.png"/><Relationship Id="rId40" Type="http://schemas.openxmlformats.org/officeDocument/2006/relationships/image" Target="../media/image31.svg"/><Relationship Id="rId5" Type="http://schemas.openxmlformats.org/officeDocument/2006/relationships/image" Target="../media/image10.png"/><Relationship Id="rId15" Type="http://schemas.openxmlformats.org/officeDocument/2006/relationships/image" Target="../media/image40.png"/><Relationship Id="rId23" Type="http://schemas.openxmlformats.org/officeDocument/2006/relationships/image" Target="../media/image22.png"/><Relationship Id="rId28" Type="http://schemas.openxmlformats.org/officeDocument/2006/relationships/image" Target="../media/image43.svg"/><Relationship Id="rId36" Type="http://schemas.openxmlformats.org/officeDocument/2006/relationships/image" Target="../media/image27.svg"/><Relationship Id="rId10" Type="http://schemas.openxmlformats.org/officeDocument/2006/relationships/image" Target="../media/image7.svg"/><Relationship Id="rId19" Type="http://schemas.openxmlformats.org/officeDocument/2006/relationships/image" Target="../media/image18.png"/><Relationship Id="rId31" Type="http://schemas.openxmlformats.org/officeDocument/2006/relationships/image" Target="../media/image36.png"/><Relationship Id="rId4" Type="http://schemas.openxmlformats.org/officeDocument/2006/relationships/image" Target="../media/image5.svg"/><Relationship Id="rId9" Type="http://schemas.openxmlformats.org/officeDocument/2006/relationships/image" Target="../media/image6.png"/><Relationship Id="rId14" Type="http://schemas.openxmlformats.org/officeDocument/2006/relationships/image" Target="../media/image13.svg"/><Relationship Id="rId22" Type="http://schemas.openxmlformats.org/officeDocument/2006/relationships/image" Target="../media/image21.svg"/><Relationship Id="rId27" Type="http://schemas.openxmlformats.org/officeDocument/2006/relationships/image" Target="../media/image42.png"/><Relationship Id="rId30" Type="http://schemas.openxmlformats.org/officeDocument/2006/relationships/image" Target="../media/image35.svg"/><Relationship Id="rId35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>
            <a:extLst>
              <a:ext uri="{FF2B5EF4-FFF2-40B4-BE49-F238E27FC236}">
                <a16:creationId xmlns:a16="http://schemas.microsoft.com/office/drawing/2014/main" id="{7FCD37E5-4CE5-4574-914A-5FF16C5F5766}"/>
              </a:ext>
            </a:extLst>
          </p:cNvPr>
          <p:cNvSpPr/>
          <p:nvPr/>
        </p:nvSpPr>
        <p:spPr>
          <a:xfrm>
            <a:off x="660977" y="3784025"/>
            <a:ext cx="5297931" cy="2019696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de-DE" sz="1100" b="1" cap="all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Thematiken/Anliegen der Informationsgespräche, Beratungen und Mediationen</a:t>
            </a:r>
          </a:p>
          <a:p>
            <a:pPr algn="r"/>
            <a:endParaRPr lang="it-IT" sz="4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r"/>
            <a:r>
              <a:rPr lang="it-IT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Multiple </a:t>
            </a:r>
            <a:r>
              <a:rPr lang="it-IT" sz="1052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Diskriminierungen</a:t>
            </a:r>
            <a:r>
              <a:rPr lang="it-IT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/ Mobbing  30,06 %</a:t>
            </a:r>
            <a:endParaRPr lang="de-DE" sz="1052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r"/>
            <a:r>
              <a:rPr lang="de-DE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Vereinbarkeit von Familie und Beruf  22,49 %  </a:t>
            </a:r>
          </a:p>
          <a:p>
            <a:pPr algn="r"/>
            <a:r>
              <a:rPr lang="de-DE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Kündigung während Schwanger­schaft oder nach Geburt  17,77 %</a:t>
            </a:r>
          </a:p>
          <a:p>
            <a:pPr algn="r"/>
            <a:r>
              <a:rPr lang="it-IT" sz="1052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Übergriffe</a:t>
            </a:r>
            <a:r>
              <a:rPr lang="it-IT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und Stalking </a:t>
            </a:r>
            <a:r>
              <a:rPr lang="it-IT" sz="1052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</a:t>
            </a:r>
            <a:r>
              <a:rPr lang="it-IT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sz="1052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Arbeitsplatz</a:t>
            </a:r>
            <a:r>
              <a:rPr lang="it-IT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6,24 %</a:t>
            </a:r>
            <a:endParaRPr lang="de-DE" sz="1052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r"/>
            <a:r>
              <a:rPr lang="de-DE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Veränderung des Aufgabenprofils    3,59 %</a:t>
            </a:r>
          </a:p>
          <a:p>
            <a:pPr algn="r"/>
            <a:r>
              <a:rPr lang="it-IT" sz="1052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Karriereentwicklung</a:t>
            </a:r>
            <a:r>
              <a:rPr lang="it-IT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3,21 % </a:t>
            </a:r>
            <a:endParaRPr lang="de-DE" sz="1052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r"/>
            <a:r>
              <a:rPr lang="de-DE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Versetzungen    4,54 %</a:t>
            </a:r>
          </a:p>
          <a:p>
            <a:pPr algn="r"/>
            <a:r>
              <a:rPr lang="de-DE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Gehaltsentwicklung    1,32 %</a:t>
            </a:r>
          </a:p>
          <a:p>
            <a:pPr algn="r"/>
            <a:r>
              <a:rPr lang="de-DE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Zugang zu Fort-  und Weiterbildungen    2,65 %</a:t>
            </a:r>
          </a:p>
          <a:p>
            <a:pPr algn="r"/>
            <a:r>
              <a:rPr lang="de-DE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Andere Formen der Zusammenarbeit – Anfragen für Begutachtungen    8,13 %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A1757E56-F0E4-4839-92E6-CE8450E484D3}"/>
              </a:ext>
            </a:extLst>
          </p:cNvPr>
          <p:cNvSpPr/>
          <p:nvPr/>
        </p:nvSpPr>
        <p:spPr>
          <a:xfrm>
            <a:off x="660978" y="1670348"/>
            <a:ext cx="5297930" cy="1235862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386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2206BC8-D0E2-48F0-BD16-EB9EA2996B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336" y="146057"/>
            <a:ext cx="1973438" cy="915513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906EE52E-CE77-4B84-BAE7-6AC55366D13F}"/>
              </a:ext>
            </a:extLst>
          </p:cNvPr>
          <p:cNvSpPr/>
          <p:nvPr/>
        </p:nvSpPr>
        <p:spPr>
          <a:xfrm>
            <a:off x="449882" y="1195577"/>
            <a:ext cx="5720120" cy="357970"/>
          </a:xfrm>
          <a:prstGeom prst="rect">
            <a:avLst/>
          </a:prstGeom>
          <a:noFill/>
        </p:spPr>
        <p:txBody>
          <a:bodyPr wrap="square" lIns="80189" tIns="40094" rIns="80189" bIns="40094">
            <a:spAutoFit/>
          </a:bodyPr>
          <a:lstStyle/>
          <a:p>
            <a:pPr algn="ctr"/>
            <a:r>
              <a:rPr lang="de-DE" dirty="0"/>
              <a:t>Tätigkeitsjahr 2019 – Short </a:t>
            </a:r>
            <a:r>
              <a:rPr lang="de-DE" dirty="0" err="1"/>
              <a:t>facts</a:t>
            </a:r>
            <a:r>
              <a:rPr lang="de-DE" dirty="0"/>
              <a:t>   </a:t>
            </a:r>
            <a:endParaRPr lang="de-DE" sz="1754" b="1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Grafik 8" descr="Statistik">
            <a:extLst>
              <a:ext uri="{FF2B5EF4-FFF2-40B4-BE49-F238E27FC236}">
                <a16:creationId xmlns:a16="http://schemas.microsoft.com/office/drawing/2014/main" id="{BDEDF9E0-410F-452A-876D-271070C1AC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282659" y="3040852"/>
            <a:ext cx="608914" cy="608914"/>
          </a:xfrm>
          <a:prstGeom prst="rect">
            <a:avLst/>
          </a:prstGeom>
        </p:spPr>
      </p:pic>
      <p:pic>
        <p:nvPicPr>
          <p:cNvPr id="11" name="Grafik 10" descr="Chat">
            <a:extLst>
              <a:ext uri="{FF2B5EF4-FFF2-40B4-BE49-F238E27FC236}">
                <a16:creationId xmlns:a16="http://schemas.microsoft.com/office/drawing/2014/main" id="{D2D77854-05F8-4C06-8C4B-0D64DF7B6A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96558" y="1705190"/>
            <a:ext cx="531522" cy="531522"/>
          </a:xfrm>
          <a:prstGeom prst="rect">
            <a:avLst/>
          </a:prstGeom>
        </p:spPr>
      </p:pic>
      <p:pic>
        <p:nvPicPr>
          <p:cNvPr id="12" name="Grafik 11" descr="Mann">
            <a:extLst>
              <a:ext uri="{FF2B5EF4-FFF2-40B4-BE49-F238E27FC236}">
                <a16:creationId xmlns:a16="http://schemas.microsoft.com/office/drawing/2014/main" id="{A2599C42-0EFE-4453-8490-E33F34A808D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31536" y="3009033"/>
            <a:ext cx="670734" cy="670734"/>
          </a:xfrm>
          <a:prstGeom prst="rect">
            <a:avLst/>
          </a:prstGeom>
        </p:spPr>
      </p:pic>
      <p:pic>
        <p:nvPicPr>
          <p:cNvPr id="13" name="Grafik 12" descr="Frau">
            <a:extLst>
              <a:ext uri="{FF2B5EF4-FFF2-40B4-BE49-F238E27FC236}">
                <a16:creationId xmlns:a16="http://schemas.microsoft.com/office/drawing/2014/main" id="{F0DE001D-B72F-475C-934A-767B178AA6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74446" y="3009033"/>
            <a:ext cx="670734" cy="670734"/>
          </a:xfrm>
          <a:prstGeom prst="rect">
            <a:avLst/>
          </a:prstGeom>
        </p:spPr>
      </p:pic>
      <p:pic>
        <p:nvPicPr>
          <p:cNvPr id="14" name="Grafik 13" descr="Informationen">
            <a:extLst>
              <a:ext uri="{FF2B5EF4-FFF2-40B4-BE49-F238E27FC236}">
                <a16:creationId xmlns:a16="http://schemas.microsoft.com/office/drawing/2014/main" id="{8138F696-135B-468A-B3D1-6CFA745E78B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60978" y="1692625"/>
            <a:ext cx="404293" cy="404293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9694C59F-F8D5-4DFB-A9BB-2164F381A478}"/>
              </a:ext>
            </a:extLst>
          </p:cNvPr>
          <p:cNvSpPr txBox="1"/>
          <p:nvPr/>
        </p:nvSpPr>
        <p:spPr>
          <a:xfrm>
            <a:off x="1007777" y="1781061"/>
            <a:ext cx="2818400" cy="10388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230 Beratungen</a:t>
            </a:r>
          </a:p>
          <a:p>
            <a:pPr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135 Informationsgespräche</a:t>
            </a:r>
          </a:p>
          <a:p>
            <a:pPr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164 Mediationen</a:t>
            </a:r>
          </a:p>
          <a:p>
            <a:pPr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 31 Weiterleitungen an zuständige Institutionen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91C90957-2D5B-4BC0-91DA-9B383F6ED78D}"/>
              </a:ext>
            </a:extLst>
          </p:cNvPr>
          <p:cNvSpPr txBox="1"/>
          <p:nvPr/>
        </p:nvSpPr>
        <p:spPr>
          <a:xfrm>
            <a:off x="1578790" y="3082231"/>
            <a:ext cx="1229824" cy="55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380 Frauen (72 %)</a:t>
            </a:r>
          </a:p>
          <a:p>
            <a:pPr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149 Männer (28 %)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51AD56F-5703-4E23-8C43-B0F43F6AB218}"/>
              </a:ext>
            </a:extLst>
          </p:cNvPr>
          <p:cNvSpPr txBox="1"/>
          <p:nvPr/>
        </p:nvSpPr>
        <p:spPr>
          <a:xfrm>
            <a:off x="3143534" y="3313949"/>
            <a:ext cx="2244525" cy="3101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+ 73,44 %  im Vergleich zum Vorjahr 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1DE36A56-5247-43CA-BB24-093446A3D774}"/>
              </a:ext>
            </a:extLst>
          </p:cNvPr>
          <p:cNvSpPr txBox="1"/>
          <p:nvPr/>
        </p:nvSpPr>
        <p:spPr>
          <a:xfrm>
            <a:off x="3856865" y="1621266"/>
            <a:ext cx="1632178" cy="12816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 860 Beratungsstunden</a:t>
            </a:r>
          </a:p>
          <a:p>
            <a:pPr lvl="0"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 202 Informationsstunden</a:t>
            </a:r>
          </a:p>
          <a:p>
            <a:pPr lvl="0"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 560 Mediationsstunden</a:t>
            </a:r>
          </a:p>
          <a:p>
            <a:pPr lvl="0"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2362 bearbeitete E-Mails</a:t>
            </a:r>
          </a:p>
          <a:p>
            <a:pPr lvl="0"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2800 Telefonate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F77200E-AB06-4C7B-AC7A-FB23C5D3A091}"/>
              </a:ext>
            </a:extLst>
          </p:cNvPr>
          <p:cNvSpPr/>
          <p:nvPr/>
        </p:nvSpPr>
        <p:spPr>
          <a:xfrm>
            <a:off x="660978" y="2943457"/>
            <a:ext cx="5297930" cy="801886"/>
          </a:xfrm>
          <a:prstGeom prst="rect">
            <a:avLst/>
          </a:prstGeom>
          <a:noFill/>
          <a:ln w="2222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386"/>
          </a:p>
        </p:txBody>
      </p:sp>
      <p:pic>
        <p:nvPicPr>
          <p:cNvPr id="27" name="Grafik 26" descr="Lupe">
            <a:extLst>
              <a:ext uri="{FF2B5EF4-FFF2-40B4-BE49-F238E27FC236}">
                <a16:creationId xmlns:a16="http://schemas.microsoft.com/office/drawing/2014/main" id="{391E1F94-CAA2-4B20-8A6E-94AEE6C459C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90740" y="4495978"/>
            <a:ext cx="588050" cy="588050"/>
          </a:xfrm>
          <a:prstGeom prst="rect">
            <a:avLst/>
          </a:prstGeom>
        </p:spPr>
      </p:pic>
      <p:sp>
        <p:nvSpPr>
          <p:cNvPr id="33" name="Rectangle 4">
            <a:extLst>
              <a:ext uri="{FF2B5EF4-FFF2-40B4-BE49-F238E27FC236}">
                <a16:creationId xmlns:a16="http://schemas.microsoft.com/office/drawing/2014/main" id="{7DEA0DC3-B1D1-483E-8801-EE1BDF093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585" y="5826670"/>
            <a:ext cx="690459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6" name="Rectangle 2">
            <a:extLst>
              <a:ext uri="{FF2B5EF4-FFF2-40B4-BE49-F238E27FC236}">
                <a16:creationId xmlns:a16="http://schemas.microsoft.com/office/drawing/2014/main" id="{D04C7389-FC22-4E49-BCCF-7673F07670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220" y="6903124"/>
            <a:ext cx="662945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10653805-8D28-4A6F-A945-4C5C01F9A5A9}"/>
              </a:ext>
            </a:extLst>
          </p:cNvPr>
          <p:cNvSpPr/>
          <p:nvPr/>
        </p:nvSpPr>
        <p:spPr>
          <a:xfrm>
            <a:off x="660976" y="5845896"/>
            <a:ext cx="2710017" cy="1917959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11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ANFRAGEN NACH BEREICHEN:</a:t>
            </a:r>
          </a:p>
          <a:p>
            <a:r>
              <a:rPr lang="de-DE" sz="11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ÖFFENTLICH - PRIVAT</a:t>
            </a:r>
            <a:endParaRPr lang="de-DE" sz="1050" b="1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de-DE" sz="105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230 (44 %) Arbeitnehmer/-innen</a:t>
            </a:r>
          </a:p>
          <a:p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             aus dem öffentlichen Bereich</a:t>
            </a:r>
          </a:p>
          <a:p>
            <a:endParaRPr lang="de-DE" sz="105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115 (22 %) aus dem Bereich Handel</a:t>
            </a:r>
          </a:p>
          <a:p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90 (17 %) aus dem Bereich Gastgewerbe</a:t>
            </a:r>
          </a:p>
          <a:p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60 (11 %) aus dem Bereich Industrie</a:t>
            </a:r>
          </a:p>
          <a:p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22   (4 %) aus dem Bereich Handwerk</a:t>
            </a:r>
          </a:p>
          <a:p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12   (2 %) keine Angabe</a:t>
            </a:r>
            <a:endParaRPr lang="de-DE" sz="1052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685B0D94-0066-41ED-BDB0-6F97128352CB}"/>
              </a:ext>
            </a:extLst>
          </p:cNvPr>
          <p:cNvSpPr/>
          <p:nvPr/>
        </p:nvSpPr>
        <p:spPr>
          <a:xfrm>
            <a:off x="3413813" y="5846681"/>
            <a:ext cx="2545093" cy="1911534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it-IT" sz="11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SPRACHZUGEHÖRIGKEIT</a:t>
            </a:r>
          </a:p>
          <a:p>
            <a:pPr algn="r"/>
            <a:endParaRPr lang="it-IT" sz="105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r">
              <a:lnSpc>
                <a:spcPts val="1300"/>
              </a:lnSpc>
            </a:pPr>
            <a:r>
              <a:rPr lang="it-IT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298 (56 %)       </a:t>
            </a:r>
            <a:r>
              <a:rPr lang="it-IT" sz="105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deutsche</a:t>
            </a:r>
            <a:r>
              <a:rPr lang="it-IT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sz="105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Muttersprache</a:t>
            </a:r>
            <a:endParaRPr lang="de-DE" sz="105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r">
              <a:lnSpc>
                <a:spcPts val="1300"/>
              </a:lnSpc>
            </a:pPr>
            <a:r>
              <a:rPr lang="it-IT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195 (37 %)   </a:t>
            </a:r>
            <a:r>
              <a:rPr lang="it-IT" sz="105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italienische</a:t>
            </a:r>
            <a:r>
              <a:rPr lang="it-IT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sz="105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Muttersprache</a:t>
            </a:r>
            <a:endParaRPr lang="de-DE" sz="105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r">
              <a:lnSpc>
                <a:spcPts val="1300"/>
              </a:lnSpc>
            </a:pPr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25 (5 %)        </a:t>
            </a:r>
            <a:r>
              <a:rPr lang="de-DE" sz="105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ladinische</a:t>
            </a:r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Muttersprache</a:t>
            </a:r>
          </a:p>
          <a:p>
            <a:pPr algn="r">
              <a:lnSpc>
                <a:spcPts val="1300"/>
              </a:lnSpc>
            </a:pPr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11 (2 %)               andere Sprachgruppe</a:t>
            </a:r>
          </a:p>
        </p:txBody>
      </p:sp>
      <p:pic>
        <p:nvPicPr>
          <p:cNvPr id="3" name="Grafik 2" descr="Erdkugel Afrika und Europa">
            <a:extLst>
              <a:ext uri="{FF2B5EF4-FFF2-40B4-BE49-F238E27FC236}">
                <a16:creationId xmlns:a16="http://schemas.microsoft.com/office/drawing/2014/main" id="{07B0C14E-584B-4D0C-9CD7-71CA05F9AE4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668911" y="5969791"/>
            <a:ext cx="514923" cy="514923"/>
          </a:xfrm>
          <a:prstGeom prst="rect">
            <a:avLst/>
          </a:prstGeom>
        </p:spPr>
      </p:pic>
      <p:pic>
        <p:nvPicPr>
          <p:cNvPr id="7" name="Grafik 6" descr="Aktenkoffer">
            <a:extLst>
              <a:ext uri="{FF2B5EF4-FFF2-40B4-BE49-F238E27FC236}">
                <a16:creationId xmlns:a16="http://schemas.microsoft.com/office/drawing/2014/main" id="{24A28B2E-6A4D-4DD4-BE6C-FDBE88A7F26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939829" y="5976279"/>
            <a:ext cx="382367" cy="382367"/>
          </a:xfrm>
          <a:prstGeom prst="rect">
            <a:avLst/>
          </a:prstGeom>
        </p:spPr>
      </p:pic>
      <p:pic>
        <p:nvPicPr>
          <p:cNvPr id="10" name="Grafik 9" descr="Fabrik">
            <a:extLst>
              <a:ext uri="{FF2B5EF4-FFF2-40B4-BE49-F238E27FC236}">
                <a16:creationId xmlns:a16="http://schemas.microsoft.com/office/drawing/2014/main" id="{E896DC4C-3F53-4EAE-A128-9C3CD9BB66BB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981686" y="6804042"/>
            <a:ext cx="382367" cy="382367"/>
          </a:xfrm>
          <a:prstGeom prst="rect">
            <a:avLst/>
          </a:prstGeom>
        </p:spPr>
      </p:pic>
      <p:pic>
        <p:nvPicPr>
          <p:cNvPr id="21" name="Grafik 20" descr="Kellner">
            <a:extLst>
              <a:ext uri="{FF2B5EF4-FFF2-40B4-BE49-F238E27FC236}">
                <a16:creationId xmlns:a16="http://schemas.microsoft.com/office/drawing/2014/main" id="{8E4CC981-5DC3-4AB4-AEB2-5C7F6681FB6A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981686" y="6323412"/>
            <a:ext cx="382367" cy="382367"/>
          </a:xfrm>
          <a:prstGeom prst="rect">
            <a:avLst/>
          </a:prstGeom>
        </p:spPr>
      </p:pic>
      <p:pic>
        <p:nvPicPr>
          <p:cNvPr id="25" name="Grafik 24" descr="Hammer">
            <a:extLst>
              <a:ext uri="{FF2B5EF4-FFF2-40B4-BE49-F238E27FC236}">
                <a16:creationId xmlns:a16="http://schemas.microsoft.com/office/drawing/2014/main" id="{4520D8CE-269F-4080-8034-F698BB8213BF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996083" y="7347056"/>
            <a:ext cx="342198" cy="342198"/>
          </a:xfrm>
          <a:prstGeom prst="rect">
            <a:avLst/>
          </a:prstGeom>
        </p:spPr>
      </p:pic>
      <p:sp>
        <p:nvSpPr>
          <p:cNvPr id="34" name="Rechteck 33">
            <a:extLst>
              <a:ext uri="{FF2B5EF4-FFF2-40B4-BE49-F238E27FC236}">
                <a16:creationId xmlns:a16="http://schemas.microsoft.com/office/drawing/2014/main" id="{1714A7A7-EA87-412F-A6D0-5541E3E37573}"/>
              </a:ext>
            </a:extLst>
          </p:cNvPr>
          <p:cNvSpPr/>
          <p:nvPr/>
        </p:nvSpPr>
        <p:spPr>
          <a:xfrm>
            <a:off x="660977" y="9536456"/>
            <a:ext cx="5297932" cy="936328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1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ÖFFENTLICHKEITSARBEIT</a:t>
            </a:r>
            <a:endParaRPr lang="de-DE" sz="11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150 Presseberichte</a:t>
            </a:r>
          </a:p>
          <a:p>
            <a:pPr algn="ctr"/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Facebook</a:t>
            </a:r>
          </a:p>
          <a:p>
            <a:pPr algn="ctr"/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Instagram</a:t>
            </a:r>
          </a:p>
          <a:p>
            <a:pPr algn="ctr"/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www.gleichstellungsraetin-bz.org</a:t>
            </a:r>
          </a:p>
        </p:txBody>
      </p:sp>
      <p:pic>
        <p:nvPicPr>
          <p:cNvPr id="35" name="Grafik 34" descr="Zeitung">
            <a:extLst>
              <a:ext uri="{FF2B5EF4-FFF2-40B4-BE49-F238E27FC236}">
                <a16:creationId xmlns:a16="http://schemas.microsoft.com/office/drawing/2014/main" id="{4FE9CD73-DCF2-4E0A-A2DC-8A0CBFB5D390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1157342" y="10105527"/>
            <a:ext cx="421450" cy="356562"/>
          </a:xfrm>
          <a:prstGeom prst="rect">
            <a:avLst/>
          </a:prstGeom>
        </p:spPr>
      </p:pic>
      <p:pic>
        <p:nvPicPr>
          <p:cNvPr id="37" name="Grafik 36" descr="Videokamera">
            <a:extLst>
              <a:ext uri="{FF2B5EF4-FFF2-40B4-BE49-F238E27FC236}">
                <a16:creationId xmlns:a16="http://schemas.microsoft.com/office/drawing/2014/main" id="{8F548E11-ABCD-4E03-97D9-F713ABF88217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607698" y="10083229"/>
            <a:ext cx="421450" cy="356562"/>
          </a:xfrm>
          <a:prstGeom prst="rect">
            <a:avLst/>
          </a:prstGeom>
        </p:spPr>
      </p:pic>
      <p:pic>
        <p:nvPicPr>
          <p:cNvPr id="39" name="Grafik 38" descr="Internet">
            <a:extLst>
              <a:ext uri="{FF2B5EF4-FFF2-40B4-BE49-F238E27FC236}">
                <a16:creationId xmlns:a16="http://schemas.microsoft.com/office/drawing/2014/main" id="{2C3D3214-1405-41D6-8EDE-7C67AA1C30CF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5026019" y="10116486"/>
            <a:ext cx="421450" cy="356562"/>
          </a:xfrm>
          <a:prstGeom prst="rect">
            <a:avLst/>
          </a:prstGeom>
        </p:spPr>
      </p:pic>
      <p:pic>
        <p:nvPicPr>
          <p:cNvPr id="41" name="Grafik 40" descr="Funkruf">
            <a:extLst>
              <a:ext uri="{FF2B5EF4-FFF2-40B4-BE49-F238E27FC236}">
                <a16:creationId xmlns:a16="http://schemas.microsoft.com/office/drawing/2014/main" id="{3346C266-FB6B-431E-9CAF-031F5CE0AB12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4548970" y="10096955"/>
            <a:ext cx="421450" cy="356562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E4E8A481-7EE9-4A03-AF48-0CD3F4F4FA73}"/>
              </a:ext>
            </a:extLst>
          </p:cNvPr>
          <p:cNvSpPr txBox="1"/>
          <p:nvPr/>
        </p:nvSpPr>
        <p:spPr>
          <a:xfrm rot="16200000">
            <a:off x="2503603" y="5594640"/>
            <a:ext cx="960517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Büro der Gleichstellungsrätin – Bozen, </a:t>
            </a:r>
            <a:r>
              <a:rPr lang="de-DE" sz="1500" b="1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Cavourstraße</a:t>
            </a:r>
            <a:r>
              <a:rPr lang="de-DE" sz="15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23/c – 0471 946 003 – info@gleichstellungsraetin-bz.org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19018BB5-CCCA-4ECD-B987-0900D3CE914F}"/>
              </a:ext>
            </a:extLst>
          </p:cNvPr>
          <p:cNvSpPr/>
          <p:nvPr/>
        </p:nvSpPr>
        <p:spPr>
          <a:xfrm>
            <a:off x="660978" y="7815622"/>
            <a:ext cx="5297930" cy="1665886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          </a:t>
            </a:r>
            <a:r>
              <a:rPr lang="de-DE" sz="11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Stunden </a:t>
            </a:r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algn="ctr"/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ARBEIT IN GREMIEN UND NETZWERKARBEIT </a:t>
            </a:r>
          </a:p>
          <a:p>
            <a:pPr algn="ctr"/>
            <a:endParaRPr lang="de-DE" sz="11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          </a:t>
            </a:r>
            <a:r>
              <a:rPr lang="de-DE" sz="11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Stunden</a:t>
            </a:r>
          </a:p>
          <a:p>
            <a:pPr algn="ctr"/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BERATUNGEN FÜR INSTITUTIONEN, SENSIBILISIERUNGS- UND REFERENTINNENTÄTIGKEIT </a:t>
            </a:r>
          </a:p>
          <a:p>
            <a:pPr algn="ctr"/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          </a:t>
            </a:r>
          </a:p>
          <a:p>
            <a:pPr algn="ctr"/>
            <a:r>
              <a:rPr lang="de-DE" sz="11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          Stunden </a:t>
            </a:r>
          </a:p>
          <a:p>
            <a:pPr algn="ctr"/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BEGUTACHTUNGEN PROJEKTE EUROPÄISCHER FÖRDERUNGSPROGRAMME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BCD765BD-562C-4F73-B5E8-7656C0030FA2}"/>
              </a:ext>
            </a:extLst>
          </p:cNvPr>
          <p:cNvSpPr/>
          <p:nvPr/>
        </p:nvSpPr>
        <p:spPr>
          <a:xfrm>
            <a:off x="2877339" y="8820805"/>
            <a:ext cx="564577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90 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0D192B3C-E191-4449-8F35-5052BBA9A656}"/>
              </a:ext>
            </a:extLst>
          </p:cNvPr>
          <p:cNvSpPr/>
          <p:nvPr/>
        </p:nvSpPr>
        <p:spPr>
          <a:xfrm>
            <a:off x="2745028" y="8301879"/>
            <a:ext cx="797013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r>
              <a:rPr lang="de-DE" sz="2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70  </a:t>
            </a: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76C2AE9D-3BB2-456A-A183-868935C74870}"/>
              </a:ext>
            </a:extLst>
          </p:cNvPr>
          <p:cNvSpPr/>
          <p:nvPr/>
        </p:nvSpPr>
        <p:spPr>
          <a:xfrm>
            <a:off x="2752166" y="7777482"/>
            <a:ext cx="712054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585 </a:t>
            </a:r>
          </a:p>
        </p:txBody>
      </p:sp>
      <p:pic>
        <p:nvPicPr>
          <p:cNvPr id="46" name="Grafik 45" descr="Händedruck">
            <a:extLst>
              <a:ext uri="{FF2B5EF4-FFF2-40B4-BE49-F238E27FC236}">
                <a16:creationId xmlns:a16="http://schemas.microsoft.com/office/drawing/2014/main" id="{CC6F0BEB-EBB2-4C69-B6B2-EDCCE3480DDA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749953" y="7979466"/>
            <a:ext cx="488667" cy="488667"/>
          </a:xfrm>
          <a:prstGeom prst="rect">
            <a:avLst/>
          </a:prstGeom>
        </p:spPr>
      </p:pic>
      <p:pic>
        <p:nvPicPr>
          <p:cNvPr id="48" name="Grafik 47" descr="Besprechung">
            <a:extLst>
              <a:ext uri="{FF2B5EF4-FFF2-40B4-BE49-F238E27FC236}">
                <a16:creationId xmlns:a16="http://schemas.microsoft.com/office/drawing/2014/main" id="{B4A4DB2B-2BAB-4E9B-9206-31E734CD9D9E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1363725" y="7970326"/>
            <a:ext cx="391203" cy="391203"/>
          </a:xfrm>
          <a:prstGeom prst="rect">
            <a:avLst/>
          </a:prstGeom>
        </p:spPr>
      </p:pic>
      <p:pic>
        <p:nvPicPr>
          <p:cNvPr id="6" name="Grafik 5" descr="Stoppuhr">
            <a:extLst>
              <a:ext uri="{FF2B5EF4-FFF2-40B4-BE49-F238E27FC236}">
                <a16:creationId xmlns:a16="http://schemas.microsoft.com/office/drawing/2014/main" id="{C48FB830-7ED2-499B-B4AF-12A209C0CA36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4912726" y="7995555"/>
            <a:ext cx="497268" cy="497268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710BF458-2E61-4354-A214-DDD9C190521B}"/>
              </a:ext>
            </a:extLst>
          </p:cNvPr>
          <p:cNvSpPr/>
          <p:nvPr/>
        </p:nvSpPr>
        <p:spPr>
          <a:xfrm>
            <a:off x="3933991" y="3090116"/>
            <a:ext cx="78258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560 </a:t>
            </a:r>
            <a:r>
              <a:rPr lang="de-DE" sz="11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Fälle</a:t>
            </a:r>
          </a:p>
        </p:txBody>
      </p:sp>
    </p:spTree>
    <p:extLst>
      <p:ext uri="{BB962C8B-B14F-4D97-AF65-F5344CB8AC3E}">
        <p14:creationId xmlns:p14="http://schemas.microsoft.com/office/powerpoint/2010/main" val="3651203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8160406B-75B5-442A-95C2-9228F0914298}"/>
              </a:ext>
            </a:extLst>
          </p:cNvPr>
          <p:cNvSpPr txBox="1"/>
          <p:nvPr/>
        </p:nvSpPr>
        <p:spPr>
          <a:xfrm>
            <a:off x="3312856" y="1569178"/>
            <a:ext cx="2416046" cy="12816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 860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ore</a:t>
            </a: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di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consulenza</a:t>
            </a:r>
            <a:endParaRPr lang="de-DE" sz="1052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 202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ore</a:t>
            </a: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d‘informazione</a:t>
            </a:r>
            <a:endParaRPr lang="de-DE" sz="1052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 560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ore</a:t>
            </a: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di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mediazione</a:t>
            </a:r>
            <a:endParaRPr lang="de-DE" sz="1052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2362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messaggi</a:t>
            </a: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di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posta</a:t>
            </a: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elettronica</a:t>
            </a: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evasi</a:t>
            </a: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lvl="0"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2800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telefonate</a:t>
            </a:r>
            <a:endParaRPr lang="de-DE" sz="1052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77CCD04-BCD3-43A7-8F79-E4D5F110BDC4}"/>
              </a:ext>
            </a:extLst>
          </p:cNvPr>
          <p:cNvSpPr/>
          <p:nvPr/>
        </p:nvSpPr>
        <p:spPr>
          <a:xfrm>
            <a:off x="380034" y="1614308"/>
            <a:ext cx="5348868" cy="1262372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386" dirty="0"/>
          </a:p>
        </p:txBody>
      </p:sp>
      <p:pic>
        <p:nvPicPr>
          <p:cNvPr id="3" name="Grafik 2" descr="Chat">
            <a:extLst>
              <a:ext uri="{FF2B5EF4-FFF2-40B4-BE49-F238E27FC236}">
                <a16:creationId xmlns:a16="http://schemas.microsoft.com/office/drawing/2014/main" id="{FAB0BAEB-F9C5-485B-B3D0-6EE21DD02D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33195" y="1624008"/>
            <a:ext cx="531522" cy="531522"/>
          </a:xfrm>
          <a:prstGeom prst="rect">
            <a:avLst/>
          </a:prstGeom>
        </p:spPr>
      </p:pic>
      <p:pic>
        <p:nvPicPr>
          <p:cNvPr id="4" name="Grafik 3" descr="Informationen">
            <a:extLst>
              <a:ext uri="{FF2B5EF4-FFF2-40B4-BE49-F238E27FC236}">
                <a16:creationId xmlns:a16="http://schemas.microsoft.com/office/drawing/2014/main" id="{0A5E0BA7-3C3C-42EF-9BFD-8A39B55183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8130" y="1687623"/>
            <a:ext cx="404293" cy="404293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5E247070-7B41-45D9-A262-F3EFCDC50EC3}"/>
              </a:ext>
            </a:extLst>
          </p:cNvPr>
          <p:cNvSpPr txBox="1"/>
          <p:nvPr/>
        </p:nvSpPr>
        <p:spPr>
          <a:xfrm>
            <a:off x="787259" y="1687887"/>
            <a:ext cx="2262158" cy="10388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230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consulenze</a:t>
            </a:r>
            <a:endParaRPr lang="de-DE" sz="1052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135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colloqui</a:t>
            </a: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informativi</a:t>
            </a:r>
            <a:endParaRPr lang="de-DE" sz="1052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164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mediazioni</a:t>
            </a:r>
            <a:endParaRPr lang="de-DE" sz="1052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 31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casi</a:t>
            </a: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inoltrati</a:t>
            </a: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agli</a:t>
            </a: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uffici</a:t>
            </a: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competenti</a:t>
            </a:r>
            <a:endParaRPr lang="de-DE" sz="1052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07C57648-FAF8-474E-B145-7ADC100FCB53}"/>
              </a:ext>
            </a:extLst>
          </p:cNvPr>
          <p:cNvSpPr/>
          <p:nvPr/>
        </p:nvSpPr>
        <p:spPr>
          <a:xfrm>
            <a:off x="380035" y="3761962"/>
            <a:ext cx="5348868" cy="2019696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it-IT" sz="1050" b="1" cap="all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Temi al centro di colloqui informativi,</a:t>
            </a:r>
            <a:r>
              <a:rPr lang="de-DE" sz="1050" b="1" cap="all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sz="1050" b="1" cap="all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consulenze e mediazioni</a:t>
            </a:r>
          </a:p>
          <a:p>
            <a:pPr algn="r"/>
            <a:endParaRPr lang="it-IT" sz="1052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r"/>
            <a:r>
              <a:rPr lang="it-IT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discriminazioni multiple / mobbing  30,06 %</a:t>
            </a:r>
            <a:endParaRPr lang="de-DE" sz="1052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r"/>
            <a:r>
              <a:rPr lang="de-DE" sz="1052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conciliabilità</a:t>
            </a:r>
            <a:r>
              <a:rPr lang="de-DE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famiglia</a:t>
            </a:r>
            <a:r>
              <a:rPr lang="de-DE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– </a:t>
            </a:r>
            <a:r>
              <a:rPr lang="de-DE" sz="1052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lavoro</a:t>
            </a:r>
            <a:r>
              <a:rPr lang="de-DE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22,49 %  </a:t>
            </a:r>
          </a:p>
          <a:p>
            <a:pPr algn="r"/>
            <a:r>
              <a:rPr lang="it-IT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licenziamento o dimissioni durante la gravidanza o dopo il parto</a:t>
            </a:r>
            <a:r>
              <a:rPr lang="de-DE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17,77 %</a:t>
            </a:r>
          </a:p>
          <a:p>
            <a:pPr algn="r"/>
            <a:r>
              <a:rPr lang="it-IT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molestie o atteggiamenti persecutori sul luogo di lavoro    6,24 %</a:t>
            </a:r>
            <a:endParaRPr lang="de-DE" sz="1052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r"/>
            <a:r>
              <a:rPr lang="de-DE" sz="1052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demansionamento</a:t>
            </a:r>
            <a:r>
              <a:rPr lang="de-DE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3,59 %</a:t>
            </a:r>
          </a:p>
          <a:p>
            <a:pPr algn="r"/>
            <a:r>
              <a:rPr lang="it-IT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progressione di carriera    3,21 % </a:t>
            </a:r>
            <a:endParaRPr lang="de-DE" sz="1052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r"/>
            <a:r>
              <a:rPr lang="de-DE" sz="1052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trasferimenti</a:t>
            </a:r>
            <a:r>
              <a:rPr lang="de-DE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4,54 %</a:t>
            </a:r>
          </a:p>
          <a:p>
            <a:pPr algn="r"/>
            <a:r>
              <a:rPr lang="de-DE" sz="1052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retribuzione</a:t>
            </a:r>
            <a:r>
              <a:rPr lang="de-DE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1,32 %</a:t>
            </a:r>
          </a:p>
          <a:p>
            <a:pPr algn="r"/>
            <a:r>
              <a:rPr lang="de-DE" sz="1052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mancato</a:t>
            </a:r>
            <a:r>
              <a:rPr lang="de-DE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accesso</a:t>
            </a:r>
            <a:r>
              <a:rPr lang="de-DE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alla </a:t>
            </a:r>
            <a:r>
              <a:rPr lang="de-DE" sz="1052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formazione</a:t>
            </a:r>
            <a:r>
              <a:rPr lang="de-DE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professionale    2,65 %</a:t>
            </a:r>
          </a:p>
          <a:p>
            <a:pPr algn="r"/>
            <a:r>
              <a:rPr lang="it-IT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Altre forme di collaborazione – richieste di valutazione</a:t>
            </a:r>
            <a:r>
              <a:rPr lang="de-DE" sz="1052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8,13 %</a:t>
            </a:r>
          </a:p>
        </p:txBody>
      </p:sp>
      <p:pic>
        <p:nvPicPr>
          <p:cNvPr id="8" name="Grafik 7" descr="Statistik">
            <a:extLst>
              <a:ext uri="{FF2B5EF4-FFF2-40B4-BE49-F238E27FC236}">
                <a16:creationId xmlns:a16="http://schemas.microsoft.com/office/drawing/2014/main" id="{E1960176-A665-42D1-8835-838FBBEA0C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065520" y="3047300"/>
            <a:ext cx="576587" cy="576587"/>
          </a:xfrm>
          <a:prstGeom prst="rect">
            <a:avLst/>
          </a:prstGeom>
        </p:spPr>
      </p:pic>
      <p:pic>
        <p:nvPicPr>
          <p:cNvPr id="9" name="Grafik 8" descr="Mann">
            <a:extLst>
              <a:ext uri="{FF2B5EF4-FFF2-40B4-BE49-F238E27FC236}">
                <a16:creationId xmlns:a16="http://schemas.microsoft.com/office/drawing/2014/main" id="{A2D66DC2-4568-4284-A4D2-235E43D1859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01530" y="2986970"/>
            <a:ext cx="670734" cy="670734"/>
          </a:xfrm>
          <a:prstGeom prst="rect">
            <a:avLst/>
          </a:prstGeom>
        </p:spPr>
      </p:pic>
      <p:pic>
        <p:nvPicPr>
          <p:cNvPr id="10" name="Grafik 9" descr="Frau">
            <a:extLst>
              <a:ext uri="{FF2B5EF4-FFF2-40B4-BE49-F238E27FC236}">
                <a16:creationId xmlns:a16="http://schemas.microsoft.com/office/drawing/2014/main" id="{94F5923C-13A5-4BA3-A6F0-1D296E13D24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44440" y="2986970"/>
            <a:ext cx="670734" cy="670734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BA919D9F-3D33-4FF2-BAA9-4764DEAACBE5}"/>
              </a:ext>
            </a:extLst>
          </p:cNvPr>
          <p:cNvSpPr txBox="1"/>
          <p:nvPr/>
        </p:nvSpPr>
        <p:spPr>
          <a:xfrm>
            <a:off x="1348784" y="3030546"/>
            <a:ext cx="1176925" cy="55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380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donne</a:t>
            </a: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(72 %)</a:t>
            </a:r>
          </a:p>
          <a:p>
            <a:pPr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149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uomini</a:t>
            </a: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(28 %)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8F04FC6-3EB4-4086-89A6-2CD7DFDAED46}"/>
              </a:ext>
            </a:extLst>
          </p:cNvPr>
          <p:cNvSpPr txBox="1"/>
          <p:nvPr/>
        </p:nvSpPr>
        <p:spPr>
          <a:xfrm>
            <a:off x="2779630" y="3301830"/>
            <a:ext cx="2302233" cy="3101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+ 73,44 %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rispetto</a:t>
            </a: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all‘anno</a:t>
            </a:r>
            <a:r>
              <a:rPr lang="de-DE" sz="1052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precedente</a:t>
            </a:r>
            <a:endParaRPr lang="de-DE" sz="1052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C82FDE00-5BBD-4E0F-A317-683D017FD062}"/>
              </a:ext>
            </a:extLst>
          </p:cNvPr>
          <p:cNvSpPr/>
          <p:nvPr/>
        </p:nvSpPr>
        <p:spPr>
          <a:xfrm>
            <a:off x="380034" y="2921394"/>
            <a:ext cx="5348868" cy="781024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386"/>
          </a:p>
        </p:txBody>
      </p:sp>
      <p:pic>
        <p:nvPicPr>
          <p:cNvPr id="14" name="Grafik 13" descr="Lupe">
            <a:extLst>
              <a:ext uri="{FF2B5EF4-FFF2-40B4-BE49-F238E27FC236}">
                <a16:creationId xmlns:a16="http://schemas.microsoft.com/office/drawing/2014/main" id="{030E0104-167C-487F-9DCC-504319135C6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60734" y="4473915"/>
            <a:ext cx="588050" cy="588050"/>
          </a:xfrm>
          <a:prstGeom prst="rect">
            <a:avLst/>
          </a:prstGeom>
        </p:spPr>
      </p:pic>
      <p:sp>
        <p:nvSpPr>
          <p:cNvPr id="15" name="Rechteck 14">
            <a:extLst>
              <a:ext uri="{FF2B5EF4-FFF2-40B4-BE49-F238E27FC236}">
                <a16:creationId xmlns:a16="http://schemas.microsoft.com/office/drawing/2014/main" id="{C0C1E96E-E2FB-4765-9D1A-BB8551920247}"/>
              </a:ext>
            </a:extLst>
          </p:cNvPr>
          <p:cNvSpPr/>
          <p:nvPr/>
        </p:nvSpPr>
        <p:spPr>
          <a:xfrm>
            <a:off x="380034" y="5831127"/>
            <a:ext cx="2788904" cy="1934623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11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RICHIESTE IN BASE AL SETTORE:</a:t>
            </a:r>
          </a:p>
          <a:p>
            <a:r>
              <a:rPr lang="de-DE" sz="11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PUBBLICO - PRIVATO</a:t>
            </a:r>
            <a:endParaRPr lang="de-DE" sz="1050" b="1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de-DE" sz="105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230 (44 %) </a:t>
            </a:r>
            <a:r>
              <a:rPr lang="de-DE" sz="105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dipendenti</a:t>
            </a:r>
            <a:endParaRPr lang="de-DE" sz="105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             del </a:t>
            </a:r>
            <a:r>
              <a:rPr lang="de-DE" sz="105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settore</a:t>
            </a:r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pubblico</a:t>
            </a:r>
            <a:endParaRPr lang="de-DE" sz="105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de-DE" sz="105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115 (22 %)  </a:t>
            </a:r>
            <a:r>
              <a:rPr lang="de-DE" sz="105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dell´ambito</a:t>
            </a:r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del </a:t>
            </a:r>
            <a:r>
              <a:rPr lang="de-DE" sz="105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commercio</a:t>
            </a:r>
            <a:endParaRPr lang="de-DE" sz="105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90 (17 %)  del </a:t>
            </a:r>
            <a:r>
              <a:rPr lang="de-DE" sz="105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settore</a:t>
            </a:r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ricettivo</a:t>
            </a:r>
            <a:endParaRPr lang="de-DE" sz="105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60 (11 %)  </a:t>
            </a:r>
            <a:r>
              <a:rPr lang="de-DE" sz="105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dell‘industria</a:t>
            </a:r>
            <a:endParaRPr lang="de-DE" sz="105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22   (4 %)  </a:t>
            </a:r>
            <a:r>
              <a:rPr lang="de-DE" sz="105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dell‘artigianato</a:t>
            </a:r>
            <a:endParaRPr lang="de-DE" sz="105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12   (2 %)  </a:t>
            </a:r>
            <a:r>
              <a:rPr lang="de-DE" sz="105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nessuna</a:t>
            </a:r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indicazione</a:t>
            </a:r>
            <a:endParaRPr lang="de-DE" sz="1052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650AAB4A-F463-4A6A-8481-8B5B709A427B}"/>
              </a:ext>
            </a:extLst>
          </p:cNvPr>
          <p:cNvSpPr/>
          <p:nvPr/>
        </p:nvSpPr>
        <p:spPr>
          <a:xfrm>
            <a:off x="3232310" y="5830595"/>
            <a:ext cx="2496592" cy="1938494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it-IT" sz="1100" b="1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r"/>
            <a:r>
              <a:rPr lang="it-IT" sz="11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APPARTENENZA GRUPPO LINGUISTICO</a:t>
            </a:r>
          </a:p>
          <a:p>
            <a:pPr algn="r"/>
            <a:endParaRPr lang="it-IT" sz="105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r">
              <a:lnSpc>
                <a:spcPts val="1300"/>
              </a:lnSpc>
            </a:pPr>
            <a:r>
              <a:rPr lang="it-IT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298 (56 %)       madrelingua tedesca</a:t>
            </a:r>
            <a:endParaRPr lang="de-DE" sz="105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r">
              <a:lnSpc>
                <a:spcPts val="1300"/>
              </a:lnSpc>
            </a:pPr>
            <a:r>
              <a:rPr lang="it-IT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195 (37 %)        madrelingua italiana</a:t>
            </a:r>
            <a:endParaRPr lang="de-DE" sz="105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r">
              <a:lnSpc>
                <a:spcPts val="1300"/>
              </a:lnSpc>
            </a:pPr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25 (5 %)            </a:t>
            </a:r>
            <a:r>
              <a:rPr lang="de-DE" sz="105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madrelingua</a:t>
            </a:r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ladina</a:t>
            </a:r>
            <a:endParaRPr lang="de-DE" sz="105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r">
              <a:lnSpc>
                <a:spcPts val="1300"/>
              </a:lnSpc>
            </a:pPr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11 (2 %)     </a:t>
            </a:r>
            <a:r>
              <a:rPr lang="de-DE" sz="105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altro</a:t>
            </a:r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gruppo</a:t>
            </a:r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linguistico</a:t>
            </a:r>
            <a:r>
              <a:rPr lang="de-DE" sz="105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pic>
        <p:nvPicPr>
          <p:cNvPr id="17" name="Grafik 16" descr="Erdkugel Afrika und Europa">
            <a:extLst>
              <a:ext uri="{FF2B5EF4-FFF2-40B4-BE49-F238E27FC236}">
                <a16:creationId xmlns:a16="http://schemas.microsoft.com/office/drawing/2014/main" id="{7E662DF4-FE2E-48F5-85F4-4D917B743DD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466855" y="5944236"/>
            <a:ext cx="413381" cy="413381"/>
          </a:xfrm>
          <a:prstGeom prst="rect">
            <a:avLst/>
          </a:prstGeom>
        </p:spPr>
      </p:pic>
      <p:pic>
        <p:nvPicPr>
          <p:cNvPr id="18" name="Grafik 17" descr="Aktenkoffer">
            <a:extLst>
              <a:ext uri="{FF2B5EF4-FFF2-40B4-BE49-F238E27FC236}">
                <a16:creationId xmlns:a16="http://schemas.microsoft.com/office/drawing/2014/main" id="{BA32FFA5-265C-4E85-868A-5C2E565094B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766387" y="5923310"/>
            <a:ext cx="382367" cy="382367"/>
          </a:xfrm>
          <a:prstGeom prst="rect">
            <a:avLst/>
          </a:prstGeom>
        </p:spPr>
      </p:pic>
      <p:pic>
        <p:nvPicPr>
          <p:cNvPr id="19" name="Grafik 18" descr="Fabrik">
            <a:extLst>
              <a:ext uri="{FF2B5EF4-FFF2-40B4-BE49-F238E27FC236}">
                <a16:creationId xmlns:a16="http://schemas.microsoft.com/office/drawing/2014/main" id="{0D74752C-326F-41A0-B9D4-7BDD0D6BE28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779630" y="6293798"/>
            <a:ext cx="382367" cy="382367"/>
          </a:xfrm>
          <a:prstGeom prst="rect">
            <a:avLst/>
          </a:prstGeom>
        </p:spPr>
      </p:pic>
      <p:pic>
        <p:nvPicPr>
          <p:cNvPr id="20" name="Grafik 19" descr="Kellner">
            <a:extLst>
              <a:ext uri="{FF2B5EF4-FFF2-40B4-BE49-F238E27FC236}">
                <a16:creationId xmlns:a16="http://schemas.microsoft.com/office/drawing/2014/main" id="{C02AB18B-0825-47F8-8D92-163070454201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779630" y="6297857"/>
            <a:ext cx="382367" cy="382367"/>
          </a:xfrm>
          <a:prstGeom prst="rect">
            <a:avLst/>
          </a:prstGeom>
        </p:spPr>
      </p:pic>
      <p:pic>
        <p:nvPicPr>
          <p:cNvPr id="21" name="Grafik 20" descr="Hammer">
            <a:extLst>
              <a:ext uri="{FF2B5EF4-FFF2-40B4-BE49-F238E27FC236}">
                <a16:creationId xmlns:a16="http://schemas.microsoft.com/office/drawing/2014/main" id="{B658A862-7C0D-40EA-8867-BB92B5A967F4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794027" y="7321501"/>
            <a:ext cx="342198" cy="342198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E5086D26-29F1-437E-861D-E3D17BC13A74}"/>
              </a:ext>
            </a:extLst>
          </p:cNvPr>
          <p:cNvSpPr/>
          <p:nvPr/>
        </p:nvSpPr>
        <p:spPr>
          <a:xfrm>
            <a:off x="380034" y="7825168"/>
            <a:ext cx="5348868" cy="1649693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  </a:t>
            </a:r>
            <a:r>
              <a:rPr lang="de-DE" sz="1100" b="1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ore</a:t>
            </a:r>
            <a:r>
              <a:rPr lang="de-DE" sz="11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algn="ctr"/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LAVORO IN COMITATI E LAVORO DI RETE </a:t>
            </a:r>
          </a:p>
          <a:p>
            <a:endParaRPr lang="de-DE" sz="11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                                                                            </a:t>
            </a:r>
            <a:r>
              <a:rPr lang="de-DE" sz="1100" b="1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ore</a:t>
            </a:r>
            <a:endParaRPr lang="de-DE" sz="1100" b="1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CONSULENZE PER ISTITUZIONI, ATTIVITÀ DI SENSIBILIZZAZIONE E DI FORMAZIONE</a:t>
            </a:r>
          </a:p>
          <a:p>
            <a:pPr algn="ctr"/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          </a:t>
            </a:r>
          </a:p>
          <a:p>
            <a:pPr algn="ctr"/>
            <a:r>
              <a:rPr lang="de-DE" sz="11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 </a:t>
            </a:r>
            <a:r>
              <a:rPr lang="de-DE" sz="1100" b="1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ore</a:t>
            </a:r>
            <a:r>
              <a:rPr lang="de-DE" sz="11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algn="ctr"/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VALUTAZIONE DEI PROGRAMMI DI FINANZIAMENTO EUROPEO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A7AA2A86-C8BA-41E7-87C2-FDBC7B2ABF51}"/>
              </a:ext>
            </a:extLst>
          </p:cNvPr>
          <p:cNvSpPr/>
          <p:nvPr/>
        </p:nvSpPr>
        <p:spPr>
          <a:xfrm>
            <a:off x="2634034" y="8811866"/>
            <a:ext cx="564577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90 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4334B4CE-197E-42B1-9B36-0E4469B8C361}"/>
              </a:ext>
            </a:extLst>
          </p:cNvPr>
          <p:cNvSpPr/>
          <p:nvPr/>
        </p:nvSpPr>
        <p:spPr>
          <a:xfrm>
            <a:off x="2515843" y="8303080"/>
            <a:ext cx="797013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r>
              <a:rPr lang="de-DE" sz="2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70  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407C4D7D-848E-4759-B52F-C7890ADD13D3}"/>
              </a:ext>
            </a:extLst>
          </p:cNvPr>
          <p:cNvSpPr/>
          <p:nvPr/>
        </p:nvSpPr>
        <p:spPr>
          <a:xfrm>
            <a:off x="2528551" y="7794294"/>
            <a:ext cx="627095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585</a:t>
            </a:r>
            <a:endParaRPr lang="de-DE" sz="2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7" name="Grafik 26" descr="Händedruck">
            <a:extLst>
              <a:ext uri="{FF2B5EF4-FFF2-40B4-BE49-F238E27FC236}">
                <a16:creationId xmlns:a16="http://schemas.microsoft.com/office/drawing/2014/main" id="{EE70E317-DC84-42BC-B8F8-9C180C5F78E6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492898" y="7917902"/>
            <a:ext cx="488667" cy="488667"/>
          </a:xfrm>
          <a:prstGeom prst="rect">
            <a:avLst/>
          </a:prstGeom>
        </p:spPr>
      </p:pic>
      <p:pic>
        <p:nvPicPr>
          <p:cNvPr id="28" name="Grafik 27" descr="Kundenbewertung">
            <a:extLst>
              <a:ext uri="{FF2B5EF4-FFF2-40B4-BE49-F238E27FC236}">
                <a16:creationId xmlns:a16="http://schemas.microsoft.com/office/drawing/2014/main" id="{F025A75E-044D-4AA6-9B0A-0908CCE9F03D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036897" y="7997859"/>
            <a:ext cx="328751" cy="328751"/>
          </a:xfrm>
          <a:prstGeom prst="rect">
            <a:avLst/>
          </a:prstGeom>
        </p:spPr>
      </p:pic>
      <p:pic>
        <p:nvPicPr>
          <p:cNvPr id="29" name="Grafik 28" descr="Besprechung">
            <a:extLst>
              <a:ext uri="{FF2B5EF4-FFF2-40B4-BE49-F238E27FC236}">
                <a16:creationId xmlns:a16="http://schemas.microsoft.com/office/drawing/2014/main" id="{91C60511-148F-4940-B49A-3A2D437411C2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1439570" y="7966632"/>
            <a:ext cx="391203" cy="391203"/>
          </a:xfrm>
          <a:prstGeom prst="rect">
            <a:avLst/>
          </a:prstGeom>
        </p:spPr>
      </p:pic>
      <p:pic>
        <p:nvPicPr>
          <p:cNvPr id="30" name="Grafik 29" descr="Stoppuhr">
            <a:extLst>
              <a:ext uri="{FF2B5EF4-FFF2-40B4-BE49-F238E27FC236}">
                <a16:creationId xmlns:a16="http://schemas.microsoft.com/office/drawing/2014/main" id="{5726AC6C-1A29-4877-AB80-7152A6B2DB68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4473682" y="7956416"/>
            <a:ext cx="673384" cy="673384"/>
          </a:xfrm>
          <a:prstGeom prst="rect">
            <a:avLst/>
          </a:prstGeom>
        </p:spPr>
      </p:pic>
      <p:sp>
        <p:nvSpPr>
          <p:cNvPr id="31" name="Rechteck 30">
            <a:extLst>
              <a:ext uri="{FF2B5EF4-FFF2-40B4-BE49-F238E27FC236}">
                <a16:creationId xmlns:a16="http://schemas.microsoft.com/office/drawing/2014/main" id="{AE22CE3A-2331-4F6E-A3A5-2BCEA78B23F2}"/>
              </a:ext>
            </a:extLst>
          </p:cNvPr>
          <p:cNvSpPr/>
          <p:nvPr/>
        </p:nvSpPr>
        <p:spPr>
          <a:xfrm>
            <a:off x="380034" y="9533384"/>
            <a:ext cx="5348868" cy="971282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1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PUBBLICHE RELAZIONI</a:t>
            </a:r>
            <a:endParaRPr lang="de-DE" sz="11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150 </a:t>
            </a:r>
            <a:r>
              <a:rPr lang="de-DE" sz="110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articoli</a:t>
            </a:r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100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pubblicati</a:t>
            </a:r>
            <a:endParaRPr lang="de-DE" sz="11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Facebook</a:t>
            </a:r>
          </a:p>
          <a:p>
            <a:pPr algn="ctr"/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Instagram</a:t>
            </a:r>
          </a:p>
          <a:p>
            <a:pPr algn="ctr"/>
            <a:r>
              <a:rPr lang="de-DE" sz="11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www.consiglieradiparita-bz.org</a:t>
            </a:r>
          </a:p>
        </p:txBody>
      </p:sp>
      <p:pic>
        <p:nvPicPr>
          <p:cNvPr id="32" name="Grafik 31" descr="Zeitung">
            <a:extLst>
              <a:ext uri="{FF2B5EF4-FFF2-40B4-BE49-F238E27FC236}">
                <a16:creationId xmlns:a16="http://schemas.microsoft.com/office/drawing/2014/main" id="{205AAF2C-BF9C-49BF-B327-E8FDCC53D5AD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1006716" y="10133412"/>
            <a:ext cx="421450" cy="356562"/>
          </a:xfrm>
          <a:prstGeom prst="rect">
            <a:avLst/>
          </a:prstGeom>
        </p:spPr>
      </p:pic>
      <p:pic>
        <p:nvPicPr>
          <p:cNvPr id="33" name="Grafik 32" descr="Videokamera">
            <a:extLst>
              <a:ext uri="{FF2B5EF4-FFF2-40B4-BE49-F238E27FC236}">
                <a16:creationId xmlns:a16="http://schemas.microsoft.com/office/drawing/2014/main" id="{291C27BA-8331-472C-BF61-EB2D8228C225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1475001" y="10133412"/>
            <a:ext cx="421450" cy="356562"/>
          </a:xfrm>
          <a:prstGeom prst="rect">
            <a:avLst/>
          </a:prstGeom>
        </p:spPr>
      </p:pic>
      <p:pic>
        <p:nvPicPr>
          <p:cNvPr id="34" name="Grafik 33" descr="Internet">
            <a:extLst>
              <a:ext uri="{FF2B5EF4-FFF2-40B4-BE49-F238E27FC236}">
                <a16:creationId xmlns:a16="http://schemas.microsoft.com/office/drawing/2014/main" id="{0385E863-291C-49DC-8D33-D1FC468F9751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4864745" y="10153747"/>
            <a:ext cx="421450" cy="356562"/>
          </a:xfrm>
          <a:prstGeom prst="rect">
            <a:avLst/>
          </a:prstGeom>
        </p:spPr>
      </p:pic>
      <p:pic>
        <p:nvPicPr>
          <p:cNvPr id="35" name="Grafik 34" descr="Funkruf">
            <a:extLst>
              <a:ext uri="{FF2B5EF4-FFF2-40B4-BE49-F238E27FC236}">
                <a16:creationId xmlns:a16="http://schemas.microsoft.com/office/drawing/2014/main" id="{C1228B8D-EC51-4810-912C-C83B980E667F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4402072" y="10133412"/>
            <a:ext cx="421450" cy="356562"/>
          </a:xfrm>
          <a:prstGeom prst="rect">
            <a:avLst/>
          </a:prstGeom>
        </p:spPr>
      </p:pic>
      <p:sp>
        <p:nvSpPr>
          <p:cNvPr id="36" name="Textfeld 35">
            <a:extLst>
              <a:ext uri="{FF2B5EF4-FFF2-40B4-BE49-F238E27FC236}">
                <a16:creationId xmlns:a16="http://schemas.microsoft.com/office/drawing/2014/main" id="{9BC54A3E-20FC-4A34-BD15-B4AD47D21776}"/>
              </a:ext>
            </a:extLst>
          </p:cNvPr>
          <p:cNvSpPr txBox="1"/>
          <p:nvPr/>
        </p:nvSpPr>
        <p:spPr>
          <a:xfrm rot="16200000">
            <a:off x="2479399" y="5669151"/>
            <a:ext cx="960517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Ufficio della Consigliera </a:t>
            </a:r>
            <a:r>
              <a:rPr lang="de-DE" sz="1500" b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 parità – </a:t>
            </a:r>
            <a:r>
              <a:rPr lang="de-DE" sz="15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Bolzano, via Cavour 23/c – 0471 946 003 – info@consiglieradiparita-bz.org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55225D56-E42C-457F-8340-BF9B56FE0F6A}"/>
              </a:ext>
            </a:extLst>
          </p:cNvPr>
          <p:cNvSpPr/>
          <p:nvPr/>
        </p:nvSpPr>
        <p:spPr>
          <a:xfrm>
            <a:off x="189357" y="1160237"/>
            <a:ext cx="5720120" cy="357970"/>
          </a:xfrm>
          <a:prstGeom prst="rect">
            <a:avLst/>
          </a:prstGeom>
          <a:noFill/>
        </p:spPr>
        <p:txBody>
          <a:bodyPr wrap="square" lIns="80189" tIns="40094" rIns="80189" bIns="40094">
            <a:spAutoFit/>
          </a:bodyPr>
          <a:lstStyle/>
          <a:p>
            <a:pPr algn="ctr"/>
            <a:r>
              <a:rPr lang="de-DE" dirty="0"/>
              <a:t>Anno </a:t>
            </a:r>
            <a:r>
              <a:rPr lang="de-DE" dirty="0" err="1"/>
              <a:t>d‘attività</a:t>
            </a:r>
            <a:r>
              <a:rPr lang="de-DE" dirty="0"/>
              <a:t> 2019 - Short </a:t>
            </a:r>
            <a:r>
              <a:rPr lang="de-DE" dirty="0" err="1"/>
              <a:t>facts</a:t>
            </a:r>
            <a:endParaRPr lang="de-DE" sz="1754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39E8C785-7286-4FA6-BE57-5D70D87DCF01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090" y="112632"/>
            <a:ext cx="1973438" cy="915513"/>
          </a:xfrm>
          <a:prstGeom prst="rect">
            <a:avLst/>
          </a:prstGeom>
        </p:spPr>
      </p:pic>
      <p:sp>
        <p:nvSpPr>
          <p:cNvPr id="39" name="Rechteck 38">
            <a:extLst>
              <a:ext uri="{FF2B5EF4-FFF2-40B4-BE49-F238E27FC236}">
                <a16:creationId xmlns:a16="http://schemas.microsoft.com/office/drawing/2014/main" id="{7FD2D3D1-4A48-4E74-A701-4154F22B8A48}"/>
              </a:ext>
            </a:extLst>
          </p:cNvPr>
          <p:cNvSpPr/>
          <p:nvPr/>
        </p:nvSpPr>
        <p:spPr>
          <a:xfrm>
            <a:off x="3627025" y="3030450"/>
            <a:ext cx="73289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560 </a:t>
            </a:r>
            <a:r>
              <a:rPr lang="de-DE" sz="11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casi</a:t>
            </a:r>
            <a:endParaRPr lang="de-DE" sz="11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57665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561</Words>
  <Application>Microsoft Office PowerPoint</Application>
  <PresentationFormat>Benutzerdefiniert</PresentationFormat>
  <Paragraphs>122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Trebuchet MS</vt:lpstr>
      <vt:lpstr>Wingdings 3</vt:lpstr>
      <vt:lpstr>Facette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Carmignola, Valentina</dc:creator>
  <cp:lastModifiedBy>Mulser, Claudia</cp:lastModifiedBy>
  <cp:revision>63</cp:revision>
  <dcterms:created xsi:type="dcterms:W3CDTF">2020-04-02T07:33:57Z</dcterms:created>
  <dcterms:modified xsi:type="dcterms:W3CDTF">2020-04-27T08:13:12Z</dcterms:modified>
</cp:coreProperties>
</file>